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mov" ContentType="video/unknown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42" r:id="rId1"/>
  </p:sldMasterIdLst>
  <p:notesMasterIdLst>
    <p:notesMasterId r:id="rId43"/>
  </p:notesMasterIdLst>
  <p:sldIdLst>
    <p:sldId id="256" r:id="rId2"/>
    <p:sldId id="272" r:id="rId3"/>
    <p:sldId id="257" r:id="rId4"/>
    <p:sldId id="259" r:id="rId5"/>
    <p:sldId id="258" r:id="rId6"/>
    <p:sldId id="260" r:id="rId7"/>
    <p:sldId id="261" r:id="rId8"/>
    <p:sldId id="295" r:id="rId9"/>
    <p:sldId id="262" r:id="rId10"/>
    <p:sldId id="296" r:id="rId11"/>
    <p:sldId id="263" r:id="rId12"/>
    <p:sldId id="264" r:id="rId13"/>
    <p:sldId id="299" r:id="rId14"/>
    <p:sldId id="265" r:id="rId15"/>
    <p:sldId id="300" r:id="rId16"/>
    <p:sldId id="267" r:id="rId17"/>
    <p:sldId id="298" r:id="rId18"/>
    <p:sldId id="277" r:id="rId19"/>
    <p:sldId id="266" r:id="rId20"/>
    <p:sldId id="270" r:id="rId21"/>
    <p:sldId id="268" r:id="rId22"/>
    <p:sldId id="273" r:id="rId23"/>
    <p:sldId id="274" r:id="rId24"/>
    <p:sldId id="269" r:id="rId25"/>
    <p:sldId id="275" r:id="rId26"/>
    <p:sldId id="271" r:id="rId27"/>
    <p:sldId id="281" r:id="rId28"/>
    <p:sldId id="278" r:id="rId29"/>
    <p:sldId id="279" r:id="rId30"/>
    <p:sldId id="282" r:id="rId31"/>
    <p:sldId id="297" r:id="rId32"/>
    <p:sldId id="283" r:id="rId33"/>
    <p:sldId id="284" r:id="rId34"/>
    <p:sldId id="289" r:id="rId35"/>
    <p:sldId id="291" r:id="rId36"/>
    <p:sldId id="290" r:id="rId37"/>
    <p:sldId id="286" r:id="rId38"/>
    <p:sldId id="292" r:id="rId39"/>
    <p:sldId id="293" r:id="rId40"/>
    <p:sldId id="287" r:id="rId41"/>
    <p:sldId id="29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22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4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SDPR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Query1</c:v>
                </c:pt>
                <c:pt idx="1">
                  <c:v>Query2</c:v>
                </c:pt>
                <c:pt idx="2">
                  <c:v>Query3</c:v>
                </c:pt>
                <c:pt idx="3">
                  <c:v>Query4</c:v>
                </c:pt>
                <c:pt idx="4">
                  <c:v>Query5</c:v>
                </c:pt>
                <c:pt idx="5">
                  <c:v>Query6</c:v>
                </c:pt>
                <c:pt idx="6">
                  <c:v>Query7</c:v>
                </c:pt>
                <c:pt idx="7">
                  <c:v>Query8</c:v>
                </c:pt>
                <c:pt idx="8">
                  <c:v>Query9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0.4</c:v>
                </c:pt>
                <c:pt idx="1">
                  <c:v>0.44</c:v>
                </c:pt>
                <c:pt idx="2">
                  <c:v>0.46153</c:v>
                </c:pt>
                <c:pt idx="3">
                  <c:v>0.5331</c:v>
                </c:pt>
                <c:pt idx="4">
                  <c:v>0.571398</c:v>
                </c:pt>
                <c:pt idx="5">
                  <c:v>0.5882</c:v>
                </c:pt>
                <c:pt idx="6">
                  <c:v>0.6</c:v>
                </c:pt>
                <c:pt idx="7">
                  <c:v>0.66</c:v>
                </c:pt>
                <c:pt idx="8">
                  <c:v>0.7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TF-IDF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Query1</c:v>
                </c:pt>
                <c:pt idx="1">
                  <c:v>Query2</c:v>
                </c:pt>
                <c:pt idx="2">
                  <c:v>Query3</c:v>
                </c:pt>
                <c:pt idx="3">
                  <c:v>Query4</c:v>
                </c:pt>
                <c:pt idx="4">
                  <c:v>Query5</c:v>
                </c:pt>
                <c:pt idx="5">
                  <c:v>Query6</c:v>
                </c:pt>
                <c:pt idx="6">
                  <c:v>Query7</c:v>
                </c:pt>
                <c:pt idx="7">
                  <c:v>Query8</c:v>
                </c:pt>
                <c:pt idx="8">
                  <c:v>Query9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0.3</c:v>
                </c:pt>
                <c:pt idx="1">
                  <c:v>0.44</c:v>
                </c:pt>
                <c:pt idx="2">
                  <c:v>0.0</c:v>
                </c:pt>
                <c:pt idx="3">
                  <c:v>0.3527</c:v>
                </c:pt>
                <c:pt idx="4">
                  <c:v>0.3527</c:v>
                </c:pt>
                <c:pt idx="5">
                  <c:v>0.47058</c:v>
                </c:pt>
                <c:pt idx="6">
                  <c:v>0.5</c:v>
                </c:pt>
                <c:pt idx="7">
                  <c:v>0.44</c:v>
                </c:pt>
                <c:pt idx="8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3085912"/>
        <c:axId val="2113080424"/>
      </c:barChart>
      <c:catAx>
        <c:axId val="2113085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Queries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crossAx val="2113080424"/>
        <c:crosses val="autoZero"/>
        <c:auto val="1"/>
        <c:lblAlgn val="ctr"/>
        <c:lblOffset val="100"/>
        <c:noMultiLvlLbl val="0"/>
      </c:catAx>
      <c:valAx>
        <c:axId val="21130804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F-Measure</a:t>
                </a:r>
                <a:r>
                  <a:rPr lang="en-US" baseline="0"/>
                  <a:t> score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30859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2194E-DDE3-884D-A329-09F3FFE1BC62}" type="datetimeFigureOut">
              <a:rPr lang="en-US" smtClean="0"/>
              <a:t>5/15/13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A7230-2BDA-7B4B-A3CF-956E580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2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A7230-2BDA-7B4B-A3CF-956E58085A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15,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15,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15,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5/15/13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15,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15,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15,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15,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15,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15,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15,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3" r:id="rId1"/>
    <p:sldLayoutId id="2147484744" r:id="rId2"/>
    <p:sldLayoutId id="2147484745" r:id="rId3"/>
    <p:sldLayoutId id="2147484746" r:id="rId4"/>
    <p:sldLayoutId id="2147484747" r:id="rId5"/>
    <p:sldLayoutId id="2147484748" r:id="rId6"/>
    <p:sldLayoutId id="2147484749" r:id="rId7"/>
    <p:sldLayoutId id="2147484750" r:id="rId8"/>
    <p:sldLayoutId id="2147484751" r:id="rId9"/>
    <p:sldLayoutId id="2147484752" r:id="rId10"/>
    <p:sldLayoutId id="214748475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5.png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6.png"/><Relationship Id="rId7" Type="http://schemas.openxmlformats.org/officeDocument/2006/relationships/package" Target="../embeddings/Microsoft_Word_Document3.docx"/><Relationship Id="rId8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20.png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22.png"/><Relationship Id="rId5" Type="http://schemas.openxmlformats.org/officeDocument/2006/relationships/package" Target="../embeddings/Microsoft_Word_Document7.docx"/><Relationship Id="rId6" Type="http://schemas.openxmlformats.org/officeDocument/2006/relationships/image" Target="../media/image21.png"/><Relationship Id="rId7" Type="http://schemas.openxmlformats.org/officeDocument/2006/relationships/package" Target="../embeddings/Microsoft_Word_Document8.docx"/><Relationship Id="rId8" Type="http://schemas.openxmlformats.org/officeDocument/2006/relationships/image" Target="../media/image2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24.png"/><Relationship Id="rId5" Type="http://schemas.openxmlformats.org/officeDocument/2006/relationships/package" Target="../embeddings/Microsoft_Word_Document10.docx"/><Relationship Id="rId6" Type="http://schemas.openxmlformats.org/officeDocument/2006/relationships/image" Target="../media/image2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4" Type="http://schemas.openxmlformats.org/officeDocument/2006/relationships/image" Target="../media/image26.png"/><Relationship Id="rId5" Type="http://schemas.openxmlformats.org/officeDocument/2006/relationships/package" Target="../embeddings/Microsoft_Word_Document12.docx"/><Relationship Id="rId6" Type="http://schemas.openxmlformats.org/officeDocument/2006/relationships/image" Target="../media/image27.png"/><Relationship Id="rId7" Type="http://schemas.openxmlformats.org/officeDocument/2006/relationships/package" Target="../embeddings/Microsoft_Word_Document13.docx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package" Target="../embeddings/Microsoft_Word_Document15.docx"/><Relationship Id="rId5" Type="http://schemas.openxmlformats.org/officeDocument/2006/relationships/image" Target="../media/image35.png"/><Relationship Id="rId6" Type="http://schemas.openxmlformats.org/officeDocument/2006/relationships/package" Target="../embeddings/Microsoft_Word_Document16.docx"/><Relationship Id="rId7" Type="http://schemas.openxmlformats.org/officeDocument/2006/relationships/image" Target="../media/image3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754" y="228600"/>
            <a:ext cx="7772400" cy="297646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SDPR : Research Paper Ranking using semantic relatedness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1931" y="3027706"/>
            <a:ext cx="5116954" cy="2743389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By Chinmay Murugkar</a:t>
            </a:r>
          </a:p>
          <a:p>
            <a:endParaRPr lang="en-US" cap="none" dirty="0" smtClean="0"/>
          </a:p>
          <a:p>
            <a:r>
              <a:rPr lang="en-US" cap="none" dirty="0" smtClean="0"/>
              <a:t>Committee :</a:t>
            </a:r>
          </a:p>
          <a:p>
            <a:r>
              <a:rPr lang="en-US" cap="none" dirty="0" smtClean="0"/>
              <a:t>Dr. </a:t>
            </a:r>
            <a:r>
              <a:rPr lang="en-US" cap="none" dirty="0" err="1" smtClean="0"/>
              <a:t>Lakshmish</a:t>
            </a:r>
            <a:r>
              <a:rPr lang="en-US" cap="none" dirty="0" smtClean="0"/>
              <a:t> </a:t>
            </a:r>
            <a:r>
              <a:rPr lang="en-US" cap="none" dirty="0" err="1" smtClean="0"/>
              <a:t>Ramaswamy</a:t>
            </a:r>
            <a:endParaRPr lang="en-US" cap="none" dirty="0" smtClean="0"/>
          </a:p>
          <a:p>
            <a:r>
              <a:rPr lang="en-US" cap="none" dirty="0" smtClean="0"/>
              <a:t>Dr. Hamid </a:t>
            </a:r>
            <a:r>
              <a:rPr lang="en-US" cap="none" dirty="0" err="1" smtClean="0"/>
              <a:t>Arabnia</a:t>
            </a:r>
            <a:endParaRPr lang="en-US" cap="none" dirty="0" smtClean="0"/>
          </a:p>
          <a:p>
            <a:r>
              <a:rPr lang="en-US" cap="none" dirty="0" smtClean="0"/>
              <a:t>Dr. </a:t>
            </a:r>
            <a:r>
              <a:rPr lang="en-US" cap="none" dirty="0" err="1" smtClean="0"/>
              <a:t>Budak</a:t>
            </a:r>
            <a:r>
              <a:rPr lang="en-US" cap="none" dirty="0" smtClean="0"/>
              <a:t> </a:t>
            </a:r>
            <a:r>
              <a:rPr lang="en-US" cap="none" dirty="0" err="1" smtClean="0"/>
              <a:t>Arpinar</a:t>
            </a:r>
            <a:endParaRPr lang="en-US" cap="none" dirty="0" smtClean="0"/>
          </a:p>
          <a:p>
            <a:pPr algn="r"/>
            <a:endParaRPr lang="en-US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4762238"/>
            <a:ext cx="5116954" cy="18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5376184"/>
            <a:ext cx="6199322" cy="1515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smtClean="0">
                <a:latin typeface="+mn-lt"/>
              </a:rPr>
              <a:t>Master of Science</a:t>
            </a:r>
          </a:p>
          <a:p>
            <a:r>
              <a:rPr lang="en-US" sz="1800" cap="none" dirty="0" smtClean="0">
                <a:latin typeface="+mn-lt"/>
              </a:rPr>
              <a:t>Department of Computer science</a:t>
            </a:r>
          </a:p>
          <a:p>
            <a:r>
              <a:rPr lang="en-US" sz="1800" cap="none" dirty="0" smtClean="0">
                <a:latin typeface="+mn-lt"/>
              </a:rPr>
              <a:t>University of Georgia</a:t>
            </a:r>
            <a:endParaRPr lang="en-US" sz="1800" dirty="0" smtClean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5" y="1314768"/>
            <a:ext cx="864739" cy="8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5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69"/>
            <a:ext cx="7550334" cy="761166"/>
          </a:xfrm>
        </p:spPr>
        <p:txBody>
          <a:bodyPr>
            <a:normAutofit/>
          </a:bodyPr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108419" y="1796788"/>
            <a:ext cx="8286327" cy="4879210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810161" y="1982663"/>
            <a:ext cx="4379214" cy="3221827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  <a:ln w="1905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25258" y="1982663"/>
            <a:ext cx="3484903" cy="4538439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03759" y="2459668"/>
            <a:ext cx="1332008" cy="8983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Document</a:t>
            </a:r>
          </a:p>
          <a:p>
            <a:pPr algn="ctr"/>
            <a:r>
              <a:rPr lang="en-US" sz="1400" dirty="0" smtClean="0"/>
              <a:t>Normalizer</a:t>
            </a:r>
            <a:endParaRPr lang="en-US" sz="1400" dirty="0"/>
          </a:p>
        </p:txBody>
      </p:sp>
      <p:sp>
        <p:nvSpPr>
          <p:cNvPr id="5" name="Can 4"/>
          <p:cNvSpPr/>
          <p:nvPr/>
        </p:nvSpPr>
        <p:spPr>
          <a:xfrm>
            <a:off x="546110" y="3853728"/>
            <a:ext cx="1416903" cy="929373"/>
          </a:xfrm>
          <a:prstGeom prst="can">
            <a:avLst/>
          </a:prstGeom>
          <a:scene3d>
            <a:camera prst="orthographicFront"/>
            <a:lightRig rig="threePt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Repository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658256" y="5526595"/>
            <a:ext cx="1192611" cy="7899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Document</a:t>
            </a:r>
          </a:p>
          <a:p>
            <a:pPr algn="ctr"/>
            <a:r>
              <a:rPr lang="en-US" sz="1400" dirty="0" smtClean="0"/>
              <a:t>Indexer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182720" y="2459668"/>
            <a:ext cx="1533358" cy="8300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 </a:t>
            </a:r>
          </a:p>
          <a:p>
            <a:pPr algn="ctr"/>
            <a:r>
              <a:rPr lang="en-US" sz="1400" dirty="0" smtClean="0"/>
              <a:t>Pre-processing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8396" y="3915686"/>
            <a:ext cx="1205617" cy="7744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Word </a:t>
            </a:r>
          </a:p>
          <a:p>
            <a:pPr algn="ctr"/>
            <a:r>
              <a:rPr lang="en-US" sz="1400" dirty="0" smtClean="0"/>
              <a:t>classifier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4222499" y="5480125"/>
            <a:ext cx="1497412" cy="8519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Word Inverted</a:t>
            </a:r>
          </a:p>
          <a:p>
            <a:pPr algn="ctr"/>
            <a:r>
              <a:rPr lang="en-US" sz="1400" dirty="0" smtClean="0"/>
              <a:t>Index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6248400" y="5430479"/>
            <a:ext cx="1401998" cy="96035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Research paper</a:t>
            </a:r>
          </a:p>
          <a:p>
            <a:pPr algn="ctr"/>
            <a:r>
              <a:rPr lang="en-US" sz="1400" dirty="0" smtClean="0"/>
              <a:t>Ranking</a:t>
            </a:r>
            <a:endParaRPr lang="en-US" sz="1400" dirty="0"/>
          </a:p>
        </p:txBody>
      </p:sp>
      <p:sp>
        <p:nvSpPr>
          <p:cNvPr id="11" name="Stored Data 10"/>
          <p:cNvSpPr/>
          <p:nvPr/>
        </p:nvSpPr>
        <p:spPr>
          <a:xfrm>
            <a:off x="6248401" y="4008623"/>
            <a:ext cx="1401997" cy="774478"/>
          </a:xfrm>
          <a:prstGeom prst="flowChartOnlineStorag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Wordnet</a:t>
            </a:r>
            <a:endParaRPr lang="en-US" sz="1400" dirty="0" smtClean="0"/>
          </a:p>
          <a:p>
            <a:pPr algn="ctr"/>
            <a:r>
              <a:rPr lang="en-US" sz="1400" dirty="0" smtClean="0"/>
              <a:t>Ontology</a:t>
            </a:r>
            <a:endParaRPr lang="en-US" sz="1400" dirty="0"/>
          </a:p>
        </p:txBody>
      </p:sp>
      <p:sp>
        <p:nvSpPr>
          <p:cNvPr id="12" name="Folded Corner 11"/>
          <p:cNvSpPr/>
          <p:nvPr/>
        </p:nvSpPr>
        <p:spPr>
          <a:xfrm>
            <a:off x="2164363" y="5511105"/>
            <a:ext cx="1037727" cy="820947"/>
          </a:xfrm>
          <a:prstGeom prst="foldedCorner">
            <a:avLst/>
          </a:prstGeom>
          <a:scene3d>
            <a:camera prst="orthographicFront"/>
            <a:lightRig rig="threePt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Indexed</a:t>
            </a:r>
          </a:p>
          <a:p>
            <a:pPr algn="ctr"/>
            <a:r>
              <a:rPr lang="en-US" sz="1400" dirty="0" smtClean="0"/>
              <a:t>File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stCxn id="4" idx="1"/>
            <a:endCxn id="5" idx="1"/>
          </p:cNvCxnSpPr>
          <p:nvPr/>
        </p:nvCxnSpPr>
        <p:spPr>
          <a:xfrm rot="10800000" flipV="1">
            <a:off x="1254563" y="2908864"/>
            <a:ext cx="1049197" cy="94486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6" idx="0"/>
          </p:cNvCxnSpPr>
          <p:nvPr/>
        </p:nvCxnSpPr>
        <p:spPr>
          <a:xfrm>
            <a:off x="1254562" y="4783101"/>
            <a:ext cx="0" cy="743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12" idx="1"/>
          </p:cNvCxnSpPr>
          <p:nvPr/>
        </p:nvCxnSpPr>
        <p:spPr>
          <a:xfrm>
            <a:off x="1850867" y="5921579"/>
            <a:ext cx="3134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3"/>
            <a:endCxn id="9" idx="1"/>
          </p:cNvCxnSpPr>
          <p:nvPr/>
        </p:nvCxnSpPr>
        <p:spPr>
          <a:xfrm flipV="1">
            <a:off x="3202090" y="5906089"/>
            <a:ext cx="1020409" cy="15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10" idx="1"/>
          </p:cNvCxnSpPr>
          <p:nvPr/>
        </p:nvCxnSpPr>
        <p:spPr>
          <a:xfrm>
            <a:off x="5719911" y="5906089"/>
            <a:ext cx="528489" cy="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9" idx="0"/>
          </p:cNvCxnSpPr>
          <p:nvPr/>
        </p:nvCxnSpPr>
        <p:spPr>
          <a:xfrm>
            <a:off x="4971205" y="4690164"/>
            <a:ext cx="0" cy="789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1"/>
            <a:endCxn id="8" idx="0"/>
          </p:cNvCxnSpPr>
          <p:nvPr/>
        </p:nvCxnSpPr>
        <p:spPr>
          <a:xfrm rot="10800000" flipV="1">
            <a:off x="4971206" y="2874714"/>
            <a:ext cx="1211515" cy="104097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0"/>
            <a:endCxn id="7" idx="2"/>
          </p:cNvCxnSpPr>
          <p:nvPr/>
        </p:nvCxnSpPr>
        <p:spPr>
          <a:xfrm flipH="1" flipV="1">
            <a:off x="6949399" y="3289762"/>
            <a:ext cx="1" cy="718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2"/>
            <a:endCxn id="10" idx="0"/>
          </p:cNvCxnSpPr>
          <p:nvPr/>
        </p:nvCxnSpPr>
        <p:spPr>
          <a:xfrm flipH="1">
            <a:off x="6949399" y="4783101"/>
            <a:ext cx="1" cy="647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3"/>
          </p:cNvCxnSpPr>
          <p:nvPr/>
        </p:nvCxnSpPr>
        <p:spPr>
          <a:xfrm flipV="1">
            <a:off x="7650398" y="5906089"/>
            <a:ext cx="1038628" cy="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689026" y="572142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cxnSp>
        <p:nvCxnSpPr>
          <p:cNvPr id="124" name="Straight Arrow Connector 123"/>
          <p:cNvCxnSpPr>
            <a:endCxn id="4" idx="0"/>
          </p:cNvCxnSpPr>
          <p:nvPr/>
        </p:nvCxnSpPr>
        <p:spPr>
          <a:xfrm>
            <a:off x="2969763" y="1626403"/>
            <a:ext cx="0" cy="833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164363" y="1257071"/>
            <a:ext cx="19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Research Papers</a:t>
            </a:r>
            <a:endParaRPr lang="en-US" dirty="0"/>
          </a:p>
        </p:txBody>
      </p:sp>
      <p:cxnSp>
        <p:nvCxnSpPr>
          <p:cNvPr id="131" name="Straight Arrow Connector 130"/>
          <p:cNvCxnSpPr>
            <a:endCxn id="7" idx="0"/>
          </p:cNvCxnSpPr>
          <p:nvPr/>
        </p:nvCxnSpPr>
        <p:spPr>
          <a:xfrm>
            <a:off x="6949399" y="1626403"/>
            <a:ext cx="0" cy="833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6248401" y="1257071"/>
            <a:ext cx="136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Query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6110" y="807635"/>
            <a:ext cx="745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Explain each and every detail of the how this is stored, how it is done….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5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52718"/>
            <a:ext cx="7550334" cy="7611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System architecture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8419" y="1796788"/>
            <a:ext cx="8286327" cy="4879210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161" y="1982663"/>
            <a:ext cx="4379214" cy="3221827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  <a:ln w="1905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5258" y="1982663"/>
            <a:ext cx="3484903" cy="4538439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03759" y="2459668"/>
            <a:ext cx="1332008" cy="8983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Document</a:t>
            </a:r>
          </a:p>
          <a:p>
            <a:pPr algn="ctr"/>
            <a:r>
              <a:rPr lang="en-US" sz="1400" dirty="0" smtClean="0"/>
              <a:t>Normalizer</a:t>
            </a:r>
            <a:endParaRPr lang="en-US" sz="1400" dirty="0"/>
          </a:p>
        </p:txBody>
      </p:sp>
      <p:sp>
        <p:nvSpPr>
          <p:cNvPr id="7" name="Can 6"/>
          <p:cNvSpPr/>
          <p:nvPr/>
        </p:nvSpPr>
        <p:spPr>
          <a:xfrm>
            <a:off x="546110" y="3853728"/>
            <a:ext cx="1416903" cy="929373"/>
          </a:xfrm>
          <a:prstGeom prst="can">
            <a:avLst/>
          </a:prstGeom>
          <a:scene3d>
            <a:camera prst="orthographicFront"/>
            <a:lightRig rig="threePt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Repository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58256" y="5526595"/>
            <a:ext cx="1192611" cy="7899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Document</a:t>
            </a:r>
          </a:p>
          <a:p>
            <a:pPr algn="ctr"/>
            <a:r>
              <a:rPr lang="en-US" sz="1400" dirty="0" smtClean="0"/>
              <a:t>Indexer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2720" y="2459668"/>
            <a:ext cx="1533358" cy="8300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 </a:t>
            </a:r>
          </a:p>
          <a:p>
            <a:pPr algn="ctr"/>
            <a:r>
              <a:rPr lang="en-US" sz="1400" dirty="0" smtClean="0"/>
              <a:t>Pre-processing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8396" y="3915686"/>
            <a:ext cx="1205617" cy="7744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Word </a:t>
            </a:r>
          </a:p>
          <a:p>
            <a:pPr algn="ctr"/>
            <a:r>
              <a:rPr lang="en-US" sz="1400" dirty="0" smtClean="0"/>
              <a:t>classifier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222499" y="5480125"/>
            <a:ext cx="1497412" cy="8519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Word Inverted</a:t>
            </a:r>
          </a:p>
          <a:p>
            <a:pPr algn="ctr"/>
            <a:r>
              <a:rPr lang="en-US" sz="1400" dirty="0" smtClean="0"/>
              <a:t>Index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6248400" y="5430479"/>
            <a:ext cx="1401998" cy="96035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Research paper</a:t>
            </a:r>
          </a:p>
          <a:p>
            <a:pPr algn="ctr"/>
            <a:r>
              <a:rPr lang="en-US" sz="1400" dirty="0" smtClean="0"/>
              <a:t>Ranking</a:t>
            </a:r>
            <a:endParaRPr lang="en-US" sz="1400" dirty="0"/>
          </a:p>
        </p:txBody>
      </p:sp>
      <p:sp>
        <p:nvSpPr>
          <p:cNvPr id="13" name="Stored Data 12"/>
          <p:cNvSpPr/>
          <p:nvPr/>
        </p:nvSpPr>
        <p:spPr>
          <a:xfrm>
            <a:off x="6248401" y="4008623"/>
            <a:ext cx="1401997" cy="774478"/>
          </a:xfrm>
          <a:prstGeom prst="flowChartOnlineStorag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Wordnet</a:t>
            </a:r>
            <a:endParaRPr lang="en-US" sz="1400" dirty="0" smtClean="0"/>
          </a:p>
          <a:p>
            <a:pPr algn="ctr"/>
            <a:r>
              <a:rPr lang="en-US" sz="1400" dirty="0" smtClean="0"/>
              <a:t>Ontology</a:t>
            </a:r>
            <a:endParaRPr lang="en-US" sz="1400" dirty="0"/>
          </a:p>
        </p:txBody>
      </p:sp>
      <p:sp>
        <p:nvSpPr>
          <p:cNvPr id="14" name="Folded Corner 13"/>
          <p:cNvSpPr/>
          <p:nvPr/>
        </p:nvSpPr>
        <p:spPr>
          <a:xfrm>
            <a:off x="2164363" y="5511105"/>
            <a:ext cx="1037727" cy="820947"/>
          </a:xfrm>
          <a:prstGeom prst="foldedCorner">
            <a:avLst/>
          </a:prstGeom>
          <a:scene3d>
            <a:camera prst="orthographicFront"/>
            <a:lightRig rig="threePt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Indexed</a:t>
            </a:r>
          </a:p>
          <a:p>
            <a:pPr algn="ctr"/>
            <a:r>
              <a:rPr lang="en-US" sz="1400" dirty="0" smtClean="0"/>
              <a:t>File</a:t>
            </a:r>
            <a:endParaRPr lang="en-US" sz="1400" dirty="0"/>
          </a:p>
        </p:txBody>
      </p:sp>
      <p:cxnSp>
        <p:nvCxnSpPr>
          <p:cNvPr id="15" name="Straight Arrow Connector 13"/>
          <p:cNvCxnSpPr>
            <a:stCxn id="6" idx="1"/>
            <a:endCxn id="7" idx="1"/>
          </p:cNvCxnSpPr>
          <p:nvPr/>
        </p:nvCxnSpPr>
        <p:spPr>
          <a:xfrm rot="10800000" flipV="1">
            <a:off x="1254563" y="2908864"/>
            <a:ext cx="1049197" cy="94486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0"/>
          </p:cNvCxnSpPr>
          <p:nvPr/>
        </p:nvCxnSpPr>
        <p:spPr>
          <a:xfrm>
            <a:off x="1254562" y="4783101"/>
            <a:ext cx="0" cy="743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4" idx="1"/>
          </p:cNvCxnSpPr>
          <p:nvPr/>
        </p:nvCxnSpPr>
        <p:spPr>
          <a:xfrm>
            <a:off x="1850867" y="5921579"/>
            <a:ext cx="3134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  <a:endCxn id="11" idx="1"/>
          </p:cNvCxnSpPr>
          <p:nvPr/>
        </p:nvCxnSpPr>
        <p:spPr>
          <a:xfrm flipV="1">
            <a:off x="3202090" y="5906089"/>
            <a:ext cx="1020409" cy="15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5719911" y="5906089"/>
            <a:ext cx="528489" cy="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1" idx="0"/>
          </p:cNvCxnSpPr>
          <p:nvPr/>
        </p:nvCxnSpPr>
        <p:spPr>
          <a:xfrm>
            <a:off x="4971205" y="4690164"/>
            <a:ext cx="0" cy="789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8"/>
          <p:cNvCxnSpPr>
            <a:stCxn id="9" idx="1"/>
            <a:endCxn id="10" idx="0"/>
          </p:cNvCxnSpPr>
          <p:nvPr/>
        </p:nvCxnSpPr>
        <p:spPr>
          <a:xfrm rot="10800000" flipV="1">
            <a:off x="4971206" y="2874714"/>
            <a:ext cx="1211515" cy="104097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  <a:endCxn id="9" idx="2"/>
          </p:cNvCxnSpPr>
          <p:nvPr/>
        </p:nvCxnSpPr>
        <p:spPr>
          <a:xfrm flipH="1" flipV="1">
            <a:off x="6949399" y="3289762"/>
            <a:ext cx="1" cy="718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2"/>
            <a:endCxn id="12" idx="0"/>
          </p:cNvCxnSpPr>
          <p:nvPr/>
        </p:nvCxnSpPr>
        <p:spPr>
          <a:xfrm flipH="1">
            <a:off x="6949399" y="4783101"/>
            <a:ext cx="1" cy="647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</p:cNvCxnSpPr>
          <p:nvPr/>
        </p:nvCxnSpPr>
        <p:spPr>
          <a:xfrm flipV="1">
            <a:off x="7650398" y="5906089"/>
            <a:ext cx="1038628" cy="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89026" y="572142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cxnSp>
        <p:nvCxnSpPr>
          <p:cNvPr id="26" name="Straight Arrow Connector 25"/>
          <p:cNvCxnSpPr>
            <a:endCxn id="6" idx="0"/>
          </p:cNvCxnSpPr>
          <p:nvPr/>
        </p:nvCxnSpPr>
        <p:spPr>
          <a:xfrm>
            <a:off x="2969763" y="1626403"/>
            <a:ext cx="0" cy="833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64363" y="1257071"/>
            <a:ext cx="19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Research Papers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9" idx="0"/>
          </p:cNvCxnSpPr>
          <p:nvPr/>
        </p:nvCxnSpPr>
        <p:spPr>
          <a:xfrm>
            <a:off x="6949399" y="1626403"/>
            <a:ext cx="0" cy="833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48401" y="1257071"/>
            <a:ext cx="136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Query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10162" y="1626404"/>
            <a:ext cx="4723980" cy="3578086"/>
          </a:xfrm>
          <a:prstGeom prst="rect">
            <a:avLst/>
          </a:prstGeom>
          <a:solidFill>
            <a:schemeClr val="accent1">
              <a:satMod val="110000"/>
              <a:alpha val="5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8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Normalizer :</a:t>
            </a:r>
          </a:p>
          <a:p>
            <a:r>
              <a:rPr lang="en-US" dirty="0" smtClean="0"/>
              <a:t>Data Repository : why owl and no other database schema</a:t>
            </a:r>
          </a:p>
          <a:p>
            <a:r>
              <a:rPr lang="en-US" dirty="0" smtClean="0"/>
              <a:t>Document Indexer : </a:t>
            </a:r>
          </a:p>
          <a:p>
            <a:r>
              <a:rPr lang="en-US" dirty="0" smtClean="0"/>
              <a:t>Indexed File : how its stored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5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52718"/>
            <a:ext cx="7550334" cy="7611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System architecture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8419" y="1796788"/>
            <a:ext cx="8286327" cy="4879210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161" y="1982663"/>
            <a:ext cx="4379214" cy="3221827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  <a:ln w="1905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5258" y="1982663"/>
            <a:ext cx="3484903" cy="4538439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03759" y="2459668"/>
            <a:ext cx="1332008" cy="8983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Document</a:t>
            </a:r>
          </a:p>
          <a:p>
            <a:pPr algn="ctr"/>
            <a:r>
              <a:rPr lang="en-US" sz="1400" dirty="0" smtClean="0"/>
              <a:t>Normalizer</a:t>
            </a:r>
            <a:endParaRPr lang="en-US" sz="1400" dirty="0"/>
          </a:p>
        </p:txBody>
      </p:sp>
      <p:sp>
        <p:nvSpPr>
          <p:cNvPr id="7" name="Can 6"/>
          <p:cNvSpPr/>
          <p:nvPr/>
        </p:nvSpPr>
        <p:spPr>
          <a:xfrm>
            <a:off x="546110" y="3853728"/>
            <a:ext cx="1416903" cy="929373"/>
          </a:xfrm>
          <a:prstGeom prst="can">
            <a:avLst/>
          </a:prstGeom>
          <a:scene3d>
            <a:camera prst="orthographicFront"/>
            <a:lightRig rig="threePt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Repository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58256" y="5526595"/>
            <a:ext cx="1192611" cy="7899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Document</a:t>
            </a:r>
          </a:p>
          <a:p>
            <a:pPr algn="ctr"/>
            <a:r>
              <a:rPr lang="en-US" sz="1400" dirty="0" smtClean="0"/>
              <a:t>Indexer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2720" y="2459668"/>
            <a:ext cx="1533358" cy="8300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 </a:t>
            </a:r>
          </a:p>
          <a:p>
            <a:pPr algn="ctr"/>
            <a:r>
              <a:rPr lang="en-US" sz="1400" dirty="0" smtClean="0"/>
              <a:t>Pre-processing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8396" y="3915686"/>
            <a:ext cx="1205617" cy="7744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Word </a:t>
            </a:r>
          </a:p>
          <a:p>
            <a:pPr algn="ctr"/>
            <a:r>
              <a:rPr lang="en-US" sz="1400" dirty="0" smtClean="0"/>
              <a:t>classifier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222499" y="5480125"/>
            <a:ext cx="1497412" cy="8519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Word Histogram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6248400" y="5430479"/>
            <a:ext cx="1401998" cy="96035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Research paper</a:t>
            </a:r>
          </a:p>
          <a:p>
            <a:pPr algn="ctr"/>
            <a:r>
              <a:rPr lang="en-US" sz="1400" dirty="0" smtClean="0"/>
              <a:t>Ranking</a:t>
            </a:r>
            <a:endParaRPr lang="en-US" sz="1400" dirty="0"/>
          </a:p>
        </p:txBody>
      </p:sp>
      <p:sp>
        <p:nvSpPr>
          <p:cNvPr id="13" name="Stored Data 12"/>
          <p:cNvSpPr/>
          <p:nvPr/>
        </p:nvSpPr>
        <p:spPr>
          <a:xfrm>
            <a:off x="6248401" y="4008623"/>
            <a:ext cx="1401997" cy="774478"/>
          </a:xfrm>
          <a:prstGeom prst="flowChartOnlineStorag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Wordnet</a:t>
            </a:r>
            <a:endParaRPr lang="en-US" sz="1400" dirty="0" smtClean="0"/>
          </a:p>
          <a:p>
            <a:pPr algn="ctr"/>
            <a:r>
              <a:rPr lang="en-US" sz="1400" dirty="0" smtClean="0"/>
              <a:t>Ontology</a:t>
            </a:r>
            <a:endParaRPr lang="en-US" sz="1400" dirty="0"/>
          </a:p>
        </p:txBody>
      </p:sp>
      <p:sp>
        <p:nvSpPr>
          <p:cNvPr id="14" name="Folded Corner 13"/>
          <p:cNvSpPr/>
          <p:nvPr/>
        </p:nvSpPr>
        <p:spPr>
          <a:xfrm>
            <a:off x="2164363" y="5511105"/>
            <a:ext cx="1037727" cy="820947"/>
          </a:xfrm>
          <a:prstGeom prst="foldedCorner">
            <a:avLst/>
          </a:prstGeom>
          <a:scene3d>
            <a:camera prst="orthographicFront"/>
            <a:lightRig rig="threePt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Indexed</a:t>
            </a:r>
          </a:p>
          <a:p>
            <a:pPr algn="ctr"/>
            <a:r>
              <a:rPr lang="en-US" sz="1400" dirty="0" smtClean="0"/>
              <a:t>File</a:t>
            </a:r>
            <a:endParaRPr lang="en-US" sz="1400" dirty="0"/>
          </a:p>
        </p:txBody>
      </p:sp>
      <p:cxnSp>
        <p:nvCxnSpPr>
          <p:cNvPr id="15" name="Straight Arrow Connector 13"/>
          <p:cNvCxnSpPr>
            <a:stCxn id="6" idx="1"/>
            <a:endCxn id="7" idx="1"/>
          </p:cNvCxnSpPr>
          <p:nvPr/>
        </p:nvCxnSpPr>
        <p:spPr>
          <a:xfrm rot="10800000" flipV="1">
            <a:off x="1254563" y="2908864"/>
            <a:ext cx="1049197" cy="94486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0"/>
          </p:cNvCxnSpPr>
          <p:nvPr/>
        </p:nvCxnSpPr>
        <p:spPr>
          <a:xfrm>
            <a:off x="1254562" y="4783101"/>
            <a:ext cx="0" cy="743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4" idx="1"/>
          </p:cNvCxnSpPr>
          <p:nvPr/>
        </p:nvCxnSpPr>
        <p:spPr>
          <a:xfrm>
            <a:off x="1850867" y="5921579"/>
            <a:ext cx="3134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  <a:endCxn id="11" idx="1"/>
          </p:cNvCxnSpPr>
          <p:nvPr/>
        </p:nvCxnSpPr>
        <p:spPr>
          <a:xfrm flipV="1">
            <a:off x="3202090" y="5906089"/>
            <a:ext cx="1020409" cy="15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5719911" y="5906089"/>
            <a:ext cx="528489" cy="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</p:cNvCxnSpPr>
          <p:nvPr/>
        </p:nvCxnSpPr>
        <p:spPr>
          <a:xfrm>
            <a:off x="4971205" y="4690164"/>
            <a:ext cx="0" cy="789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8"/>
          <p:cNvCxnSpPr>
            <a:stCxn id="9" idx="1"/>
            <a:endCxn id="10" idx="0"/>
          </p:cNvCxnSpPr>
          <p:nvPr/>
        </p:nvCxnSpPr>
        <p:spPr>
          <a:xfrm rot="10800000" flipV="1">
            <a:off x="4971206" y="2874714"/>
            <a:ext cx="1211515" cy="104097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  <a:endCxn id="9" idx="2"/>
          </p:cNvCxnSpPr>
          <p:nvPr/>
        </p:nvCxnSpPr>
        <p:spPr>
          <a:xfrm flipH="1" flipV="1">
            <a:off x="6949399" y="3289762"/>
            <a:ext cx="1" cy="718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2"/>
            <a:endCxn id="12" idx="0"/>
          </p:cNvCxnSpPr>
          <p:nvPr/>
        </p:nvCxnSpPr>
        <p:spPr>
          <a:xfrm flipH="1">
            <a:off x="6949399" y="4783101"/>
            <a:ext cx="1" cy="647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</p:cNvCxnSpPr>
          <p:nvPr/>
        </p:nvCxnSpPr>
        <p:spPr>
          <a:xfrm flipV="1">
            <a:off x="7650398" y="5906089"/>
            <a:ext cx="1038628" cy="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89026" y="572142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cxnSp>
        <p:nvCxnSpPr>
          <p:cNvPr id="26" name="Straight Arrow Connector 25"/>
          <p:cNvCxnSpPr>
            <a:endCxn id="6" idx="0"/>
          </p:cNvCxnSpPr>
          <p:nvPr/>
        </p:nvCxnSpPr>
        <p:spPr>
          <a:xfrm>
            <a:off x="2969763" y="1626403"/>
            <a:ext cx="0" cy="833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64363" y="1257071"/>
            <a:ext cx="19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Research Papers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9" idx="0"/>
          </p:cNvCxnSpPr>
          <p:nvPr/>
        </p:nvCxnSpPr>
        <p:spPr>
          <a:xfrm>
            <a:off x="6949399" y="1626403"/>
            <a:ext cx="0" cy="833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48401" y="1257071"/>
            <a:ext cx="136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Query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8419" y="1626403"/>
            <a:ext cx="3810161" cy="5049595"/>
          </a:xfrm>
          <a:prstGeom prst="rect">
            <a:avLst/>
          </a:prstGeom>
          <a:solidFill>
            <a:schemeClr val="accent1">
              <a:satMod val="110000"/>
              <a:alpha val="5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84296"/>
          </a:xfrm>
        </p:spPr>
        <p:txBody>
          <a:bodyPr>
            <a:normAutofit/>
          </a:bodyPr>
          <a:lstStyle/>
          <a:p>
            <a:r>
              <a:rPr lang="en-US" dirty="0" smtClean="0"/>
              <a:t>Word </a:t>
            </a:r>
            <a:r>
              <a:rPr lang="en-US" dirty="0" smtClean="0"/>
              <a:t>Histogram : </a:t>
            </a:r>
            <a:r>
              <a:rPr lang="en-US" dirty="0" err="1" smtClean="0"/>
              <a:t>Datastructure</a:t>
            </a:r>
            <a:r>
              <a:rPr lang="en-US" dirty="0" smtClean="0"/>
              <a:t> used for that and the reason to use that DS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HashMap</a:t>
            </a:r>
            <a:r>
              <a:rPr lang="en-US" dirty="0" smtClean="0"/>
              <a:t> – Why 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BOW model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No link between words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Fast access</a:t>
            </a:r>
          </a:p>
          <a:p>
            <a:pPr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2953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16.mov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3472" y="844049"/>
            <a:ext cx="7581255" cy="5390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998"/>
            <a:ext cx="7620000" cy="929196"/>
          </a:xfrm>
        </p:spPr>
        <p:txBody>
          <a:bodyPr/>
          <a:lstStyle/>
          <a:p>
            <a:r>
              <a:rPr lang="en-US" dirty="0" smtClean="0"/>
              <a:t>Query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523"/>
            <a:ext cx="8149840" cy="538175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Word Boundaries	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Lemmatization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Stop word removal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Case folding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Synset</a:t>
            </a:r>
            <a:r>
              <a:rPr lang="en-US" sz="2400" dirty="0" smtClean="0"/>
              <a:t> formation</a:t>
            </a:r>
          </a:p>
          <a:p>
            <a:r>
              <a:rPr lang="en-US" sz="2400" u="sng" dirty="0"/>
              <a:t>Query</a:t>
            </a:r>
            <a:r>
              <a:rPr lang="en-US" sz="2400" dirty="0"/>
              <a:t> = </a:t>
            </a:r>
            <a:r>
              <a:rPr lang="en-US" sz="2400" dirty="0" smtClean="0"/>
              <a:t>Network</a:t>
            </a:r>
          </a:p>
          <a:p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After Pre-processing </a:t>
            </a:r>
            <a:r>
              <a:rPr lang="en-US" dirty="0" smtClean="0"/>
              <a:t>:  </a:t>
            </a:r>
          </a:p>
          <a:p>
            <a:r>
              <a:rPr lang="en-US" dirty="0" err="1" smtClean="0"/>
              <a:t>S</a:t>
            </a:r>
            <a:r>
              <a:rPr lang="en-US" baseline="-25000" dirty="0" err="1" smtClean="0"/>
              <a:t>m</a:t>
            </a:r>
            <a:r>
              <a:rPr lang="en-US" dirty="0" smtClean="0"/>
              <a:t> &lt;networking, network, mesh, web, meshing, meshwork, net, communication system&gt;</a:t>
            </a:r>
          </a:p>
          <a:p>
            <a:r>
              <a:rPr lang="en-US" dirty="0" smtClean="0"/>
              <a:t>How many words in </a:t>
            </a:r>
            <a:r>
              <a:rPr lang="en-US" dirty="0" err="1" smtClean="0"/>
              <a:t>wordnet</a:t>
            </a:r>
            <a:r>
              <a:rPr lang="en-US" dirty="0" smtClean="0"/>
              <a:t>, how big it is </a:t>
            </a:r>
            <a:r>
              <a:rPr lang="en-US" dirty="0"/>
              <a:t> -- Justify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69" y="3710568"/>
            <a:ext cx="1510941" cy="15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 size</a:t>
            </a:r>
          </a:p>
          <a:p>
            <a:r>
              <a:rPr lang="en-US" dirty="0" smtClean="0"/>
              <a:t>How many words are present in der</a:t>
            </a:r>
          </a:p>
          <a:p>
            <a:r>
              <a:rPr lang="en-US" dirty="0"/>
              <a:t>Query Preprocessing : Algorithm used for each of them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Lemmatization -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Stop word removal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Case folding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Synset</a:t>
            </a:r>
            <a:r>
              <a:rPr lang="en-US" dirty="0"/>
              <a:t> 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4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16401"/>
              </p:ext>
            </p:extLst>
          </p:nvPr>
        </p:nvGraphicFramePr>
        <p:xfrm>
          <a:off x="-1907709" y="1895937"/>
          <a:ext cx="5943600" cy="60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Document" r:id="rId3" imgW="5943600" imgH="469900" progId="Word.Document.12">
                  <p:embed/>
                </p:oleObj>
              </mc:Choice>
              <mc:Fallback>
                <p:oleObj name="Document" r:id="rId3" imgW="5943600" imgH="46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07709" y="1895937"/>
                        <a:ext cx="5943600" cy="60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26" y="136063"/>
            <a:ext cx="8357933" cy="661467"/>
          </a:xfrm>
        </p:spPr>
        <p:txBody>
          <a:bodyPr/>
          <a:lstStyle/>
          <a:p>
            <a:r>
              <a:rPr lang="en-US" dirty="0" smtClean="0"/>
              <a:t>Word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1" y="996690"/>
            <a:ext cx="8351442" cy="4373563"/>
          </a:xfrm>
        </p:spPr>
        <p:txBody>
          <a:bodyPr/>
          <a:lstStyle/>
          <a:p>
            <a:r>
              <a:rPr lang="en-US" dirty="0" smtClean="0"/>
              <a:t>Words which tend to be more frequent are less important </a:t>
            </a:r>
          </a:p>
          <a:p>
            <a:r>
              <a:rPr lang="en-US" dirty="0" smtClean="0"/>
              <a:t>Thus, we compute Frequency Threshold of query word set ‘</a:t>
            </a:r>
            <a:r>
              <a:rPr lang="en-US" dirty="0" err="1" smtClean="0"/>
              <a:t>S</a:t>
            </a:r>
            <a:r>
              <a:rPr lang="en-US" baseline="-25000" dirty="0" err="1" smtClean="0"/>
              <a:t>m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                </a:t>
            </a:r>
            <a:r>
              <a:rPr lang="en-US" b="0" dirty="0" smtClean="0"/>
              <a:t>, Here f(</a:t>
            </a:r>
            <a:r>
              <a:rPr lang="en-US" b="0" dirty="0" err="1" smtClean="0"/>
              <a:t>w</a:t>
            </a:r>
            <a:r>
              <a:rPr lang="en-US" b="0" baseline="-25000" dirty="0" err="1" smtClean="0"/>
              <a:t>q</a:t>
            </a:r>
            <a:r>
              <a:rPr lang="en-US" b="0" dirty="0" smtClean="0"/>
              <a:t>) = frequency of each word, </a:t>
            </a:r>
            <a:r>
              <a:rPr lang="en-US" b="0" dirty="0" err="1" smtClean="0"/>
              <a:t>n</a:t>
            </a:r>
            <a:r>
              <a:rPr lang="en-US" b="0" baseline="-25000" dirty="0" err="1" smtClean="0"/>
              <a:t>q</a:t>
            </a:r>
            <a:r>
              <a:rPr lang="en-US" b="0" dirty="0" smtClean="0"/>
              <a:t> = no. of terms in </a:t>
            </a:r>
            <a:r>
              <a:rPr lang="en-US" b="0" dirty="0" err="1" smtClean="0"/>
              <a:t>S</a:t>
            </a:r>
            <a:r>
              <a:rPr lang="en-US" b="0" baseline="-25000" dirty="0" err="1" smtClean="0"/>
              <a:t>m</a:t>
            </a:r>
            <a:endParaRPr lang="en-US" b="0" dirty="0"/>
          </a:p>
          <a:p>
            <a:endParaRPr lang="en-US" b="0" dirty="0"/>
          </a:p>
          <a:p>
            <a:r>
              <a:rPr lang="en-US" b="0" dirty="0" err="1" smtClean="0"/>
              <a:t>Eg</a:t>
            </a:r>
            <a:r>
              <a:rPr lang="en-US" b="0" dirty="0" smtClean="0"/>
              <a:t> : Let, F</a:t>
            </a:r>
            <a:r>
              <a:rPr lang="en-US" b="0" baseline="-25000" dirty="0" smtClean="0"/>
              <a:t>T</a:t>
            </a:r>
            <a:r>
              <a:rPr lang="en-US" b="0" dirty="0" smtClean="0"/>
              <a:t> = 97;   f(W</a:t>
            </a:r>
            <a:r>
              <a:rPr lang="en-US" b="0" baseline="-25000" dirty="0" smtClean="0"/>
              <a:t>1</a:t>
            </a:r>
            <a:r>
              <a:rPr lang="en-US" b="0" dirty="0" smtClean="0"/>
              <a:t>),f(W</a:t>
            </a:r>
            <a:r>
              <a:rPr lang="en-US" b="0" baseline="-25000" dirty="0" smtClean="0"/>
              <a:t>3</a:t>
            </a:r>
            <a:r>
              <a:rPr lang="en-US" b="0" dirty="0" smtClean="0"/>
              <a:t>),f(W</a:t>
            </a:r>
            <a:r>
              <a:rPr lang="en-US" b="0" baseline="-25000" dirty="0" smtClean="0"/>
              <a:t>7</a:t>
            </a:r>
            <a:r>
              <a:rPr lang="en-US" b="0" dirty="0" smtClean="0"/>
              <a:t>) &lt; F</a:t>
            </a:r>
            <a:r>
              <a:rPr lang="en-US" b="0" baseline="-25000" dirty="0" smtClean="0"/>
              <a:t>T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                   and     f(W</a:t>
            </a:r>
            <a:r>
              <a:rPr lang="en-US" b="0" baseline="-25000" dirty="0" smtClean="0"/>
              <a:t>2</a:t>
            </a:r>
            <a:r>
              <a:rPr lang="en-US" b="0" dirty="0" smtClean="0"/>
              <a:t>),f(W</a:t>
            </a:r>
            <a:r>
              <a:rPr lang="en-US" b="0" baseline="-25000" dirty="0" smtClean="0"/>
              <a:t>4</a:t>
            </a:r>
            <a:r>
              <a:rPr lang="en-US" b="0" dirty="0" smtClean="0"/>
              <a:t>),f(W</a:t>
            </a:r>
            <a:r>
              <a:rPr lang="en-US" b="0" baseline="-25000" dirty="0" smtClean="0"/>
              <a:t>5</a:t>
            </a:r>
            <a:r>
              <a:rPr lang="en-US" b="0" dirty="0" smtClean="0"/>
              <a:t>),f(W</a:t>
            </a:r>
            <a:r>
              <a:rPr lang="en-US" b="0" baseline="-25000" dirty="0" smtClean="0"/>
              <a:t>6</a:t>
            </a:r>
            <a:r>
              <a:rPr lang="en-US" b="0" dirty="0" smtClean="0"/>
              <a:t>) &gt; F</a:t>
            </a:r>
            <a:r>
              <a:rPr lang="en-US" b="0" baseline="-25000" dirty="0" smtClean="0"/>
              <a:t>T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09032"/>
              </p:ext>
            </p:extLst>
          </p:nvPr>
        </p:nvGraphicFramePr>
        <p:xfrm>
          <a:off x="1432397" y="3673725"/>
          <a:ext cx="744045" cy="53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045"/>
              </a:tblGrid>
              <a:tr h="532008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54347"/>
              </p:ext>
            </p:extLst>
          </p:nvPr>
        </p:nvGraphicFramePr>
        <p:xfrm>
          <a:off x="2131081" y="3673725"/>
          <a:ext cx="744045" cy="53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045"/>
              </a:tblGrid>
              <a:tr h="532008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093730"/>
              </p:ext>
            </p:extLst>
          </p:nvPr>
        </p:nvGraphicFramePr>
        <p:xfrm>
          <a:off x="2829765" y="3673725"/>
          <a:ext cx="744045" cy="53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045"/>
              </a:tblGrid>
              <a:tr h="532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11544"/>
              </p:ext>
            </p:extLst>
          </p:nvPr>
        </p:nvGraphicFramePr>
        <p:xfrm>
          <a:off x="3528449" y="3673725"/>
          <a:ext cx="744045" cy="53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045"/>
              </a:tblGrid>
              <a:tr h="532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81554"/>
              </p:ext>
            </p:extLst>
          </p:nvPr>
        </p:nvGraphicFramePr>
        <p:xfrm>
          <a:off x="4258571" y="3672072"/>
          <a:ext cx="744045" cy="53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045"/>
              </a:tblGrid>
              <a:tr h="532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66390"/>
              </p:ext>
            </p:extLst>
          </p:nvPr>
        </p:nvGraphicFramePr>
        <p:xfrm>
          <a:off x="4975401" y="3672072"/>
          <a:ext cx="652001" cy="53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001"/>
              </a:tblGrid>
              <a:tr h="532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6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8823"/>
              </p:ext>
            </p:extLst>
          </p:nvPr>
        </p:nvGraphicFramePr>
        <p:xfrm>
          <a:off x="5628600" y="3673725"/>
          <a:ext cx="744045" cy="53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045"/>
              </a:tblGrid>
              <a:tr h="532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012816"/>
              </p:ext>
            </p:extLst>
          </p:nvPr>
        </p:nvGraphicFramePr>
        <p:xfrm>
          <a:off x="183837" y="4701763"/>
          <a:ext cx="6188807" cy="3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" name="Document" r:id="rId5" imgW="5943600" imgH="177800" progId="Word.Document.12">
                  <p:embed/>
                </p:oleObj>
              </mc:Choice>
              <mc:Fallback>
                <p:oleObj name="Document" r:id="rId5" imgW="59436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837" y="4701763"/>
                        <a:ext cx="6188807" cy="34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538015"/>
              </p:ext>
            </p:extLst>
          </p:nvPr>
        </p:nvGraphicFramePr>
        <p:xfrm>
          <a:off x="183837" y="4205733"/>
          <a:ext cx="6188807" cy="3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Document" r:id="rId7" imgW="5943600" imgH="190500" progId="Word.Document.12">
                  <p:embed/>
                </p:oleObj>
              </mc:Choice>
              <mc:Fallback>
                <p:oleObj name="Document" r:id="rId7" imgW="59436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837" y="4205733"/>
                        <a:ext cx="6188807" cy="34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040359" y="6225457"/>
            <a:ext cx="45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Q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72645" y="619939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9692" y="3673725"/>
            <a:ext cx="46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</a:t>
            </a:r>
            <a:r>
              <a:rPr lang="en-US" baseline="-25000" dirty="0" err="1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9993E-7 4.75486E-6 L 0.0033 0.276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3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836E-6 4.75486E-6 L -0.07636 0.2770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8" y="138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4.75486E-6 L -0.31395 0.2772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4" y="138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418E-6 4.75486E-6 L 0.31413 0.2761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06" y="138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384E-7 4.75486E-6 L 0.23811 0.2763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6" y="138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7175E-8 -3.9778E-6 L 0.23343 0.2768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3" y="13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0659E-6 -3.9778E-6 L 0.22301 0.276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2" y="13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4895"/>
            <a:ext cx="7908925" cy="112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Research paper ranking system architecture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13267" y="1610911"/>
            <a:ext cx="7837162" cy="5096063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00639" y="3268297"/>
            <a:ext cx="5297053" cy="1812278"/>
          </a:xfrm>
          <a:prstGeom prst="rect">
            <a:avLst/>
          </a:prstGeom>
          <a:solidFill>
            <a:schemeClr val="accent1">
              <a:satMod val="110000"/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ored Data 4"/>
          <p:cNvSpPr/>
          <p:nvPr/>
        </p:nvSpPr>
        <p:spPr>
          <a:xfrm>
            <a:off x="521686" y="2135970"/>
            <a:ext cx="1734707" cy="901566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Wordnet</a:t>
            </a:r>
            <a:endParaRPr lang="en-US" dirty="0" smtClean="0"/>
          </a:p>
          <a:p>
            <a:pPr algn="ctr"/>
            <a:r>
              <a:rPr lang="en-US" dirty="0" smtClean="0"/>
              <a:t>Ontology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01189" y="3640045"/>
            <a:ext cx="1688243" cy="991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Semantic distance calculator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5601901" y="3640045"/>
            <a:ext cx="1781173" cy="991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 Calculator</a:t>
            </a:r>
            <a:endParaRPr lang="en-US" dirty="0"/>
          </a:p>
        </p:txBody>
      </p:sp>
      <p:sp>
        <p:nvSpPr>
          <p:cNvPr id="8" name="Folded Corner 7"/>
          <p:cNvSpPr/>
          <p:nvPr/>
        </p:nvSpPr>
        <p:spPr>
          <a:xfrm>
            <a:off x="5694832" y="5405854"/>
            <a:ext cx="1595312" cy="1115246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Ranked Research Paper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01901" y="1734828"/>
            <a:ext cx="1781173" cy="1037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 Frequency</a:t>
            </a:r>
          </a:p>
          <a:p>
            <a:pPr algn="ctr"/>
            <a:r>
              <a:rPr lang="en-US" dirty="0" smtClean="0"/>
              <a:t>Calculator</a:t>
            </a:r>
          </a:p>
        </p:txBody>
      </p:sp>
      <p:cxnSp>
        <p:nvCxnSpPr>
          <p:cNvPr id="14" name="Straight Arrow Connector 13"/>
          <p:cNvCxnSpPr>
            <a:stCxn id="5" idx="2"/>
            <a:endCxn id="6" idx="1"/>
          </p:cNvCxnSpPr>
          <p:nvPr/>
        </p:nvCxnSpPr>
        <p:spPr>
          <a:xfrm rot="16200000" flipH="1">
            <a:off x="1746027" y="2680548"/>
            <a:ext cx="1098175" cy="181214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7" idx="1"/>
          </p:cNvCxnSpPr>
          <p:nvPr/>
        </p:nvCxnSpPr>
        <p:spPr>
          <a:xfrm>
            <a:off x="4889432" y="4135711"/>
            <a:ext cx="7124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  <a:endCxn id="8" idx="0"/>
          </p:cNvCxnSpPr>
          <p:nvPr/>
        </p:nvCxnSpPr>
        <p:spPr>
          <a:xfrm>
            <a:off x="6492488" y="4631377"/>
            <a:ext cx="0" cy="7744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0"/>
            <a:endCxn id="9" idx="1"/>
          </p:cNvCxnSpPr>
          <p:nvPr/>
        </p:nvCxnSpPr>
        <p:spPr>
          <a:xfrm rot="5400000" flipH="1" flipV="1">
            <a:off x="4130448" y="2168592"/>
            <a:ext cx="1386317" cy="155659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7" idx="0"/>
          </p:cNvCxnSpPr>
          <p:nvPr/>
        </p:nvCxnSpPr>
        <p:spPr>
          <a:xfrm>
            <a:off x="6492488" y="2772628"/>
            <a:ext cx="0" cy="8674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6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lnSpc>
                <a:spcPct val="160000"/>
              </a:lnSpc>
              <a:buFont typeface="Wingdings" charset="2"/>
              <a:buChar char="q"/>
            </a:pPr>
            <a:r>
              <a:rPr lang="en-US" sz="2800" dirty="0" smtClean="0"/>
              <a:t>Introduction</a:t>
            </a:r>
          </a:p>
          <a:p>
            <a:pPr marL="342900" indent="-342900">
              <a:lnSpc>
                <a:spcPct val="160000"/>
              </a:lnSpc>
              <a:buFont typeface="Wingdings" charset="2"/>
              <a:buChar char="q"/>
            </a:pPr>
            <a:r>
              <a:rPr lang="en-US" sz="2800" dirty="0" smtClean="0"/>
              <a:t>Motivation</a:t>
            </a:r>
          </a:p>
          <a:p>
            <a:pPr marL="342900" indent="-342900">
              <a:lnSpc>
                <a:spcPct val="160000"/>
              </a:lnSpc>
              <a:buFont typeface="Wingdings" charset="2"/>
              <a:buChar char="q"/>
            </a:pPr>
            <a:r>
              <a:rPr lang="en-US" sz="2800" dirty="0" smtClean="0"/>
              <a:t>System Architecture</a:t>
            </a:r>
          </a:p>
          <a:p>
            <a:pPr marL="342900" indent="-342900">
              <a:lnSpc>
                <a:spcPct val="160000"/>
              </a:lnSpc>
              <a:buFont typeface="Wingdings" charset="2"/>
              <a:buChar char="q"/>
            </a:pPr>
            <a:r>
              <a:rPr lang="en-US" sz="2800" dirty="0" smtClean="0"/>
              <a:t>Semantic Distance Calculator</a:t>
            </a:r>
          </a:p>
          <a:p>
            <a:pPr marL="342900" indent="-342900">
              <a:lnSpc>
                <a:spcPct val="160000"/>
              </a:lnSpc>
              <a:buFont typeface="Wingdings" charset="2"/>
              <a:buChar char="q"/>
            </a:pPr>
            <a:r>
              <a:rPr lang="en-US" sz="2800" dirty="0" smtClean="0"/>
              <a:t>Term Weight Calculator</a:t>
            </a:r>
          </a:p>
          <a:p>
            <a:pPr marL="342900" indent="-342900">
              <a:lnSpc>
                <a:spcPct val="160000"/>
              </a:lnSpc>
              <a:buFont typeface="Wingdings" charset="2"/>
              <a:buChar char="q"/>
            </a:pPr>
            <a:r>
              <a:rPr lang="en-US" sz="2800" dirty="0" smtClean="0"/>
              <a:t>Experimental Evaluation</a:t>
            </a:r>
          </a:p>
          <a:p>
            <a:pPr marL="342900" indent="-342900">
              <a:lnSpc>
                <a:spcPct val="160000"/>
              </a:lnSpc>
              <a:buFont typeface="Wingdings" charset="2"/>
              <a:buChar char="q"/>
            </a:pPr>
            <a:r>
              <a:rPr lang="en-US" sz="2800" dirty="0" smtClean="0"/>
              <a:t>Related Work</a:t>
            </a:r>
          </a:p>
          <a:p>
            <a:pPr marL="342900" indent="-342900">
              <a:lnSpc>
                <a:spcPct val="160000"/>
              </a:lnSpc>
              <a:buFont typeface="Wingdings" charset="2"/>
              <a:buChar char="q"/>
            </a:pPr>
            <a:r>
              <a:rPr lang="en-US" sz="2800" dirty="0" smtClean="0"/>
              <a:t>Conclusion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348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distance calculator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Coherence using lexical cohesion property of the text.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Weight Semantic distances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Use of </a:t>
            </a:r>
            <a:r>
              <a:rPr lang="en-US" sz="2800" dirty="0" err="1" smtClean="0"/>
              <a:t>Wordnet</a:t>
            </a:r>
            <a:r>
              <a:rPr lang="en-US" sz="2800" dirty="0" smtClean="0"/>
              <a:t> graph based ontology for semantic distances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Use of </a:t>
            </a:r>
            <a:r>
              <a:rPr lang="en-US" sz="2800" dirty="0" err="1" smtClean="0"/>
              <a:t>Wordnet</a:t>
            </a:r>
            <a:r>
              <a:rPr lang="en-US" sz="2800" dirty="0" smtClean="0"/>
              <a:t> API to access the </a:t>
            </a:r>
            <a:r>
              <a:rPr lang="en-US" sz="2800" dirty="0" err="1" smtClean="0"/>
              <a:t>wordnet</a:t>
            </a:r>
            <a:r>
              <a:rPr lang="en-US" sz="2800" dirty="0" smtClean="0"/>
              <a:t> ontology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Eg</a:t>
            </a:r>
            <a:r>
              <a:rPr lang="en-US" sz="2800" dirty="0" smtClean="0"/>
              <a:t> : </a:t>
            </a:r>
            <a:r>
              <a:rPr lang="en-US" sz="2800" dirty="0" err="1" smtClean="0"/>
              <a:t>sd</a:t>
            </a:r>
            <a:r>
              <a:rPr lang="en-US" sz="2800" dirty="0" smtClean="0"/>
              <a:t>(</a:t>
            </a:r>
            <a:r>
              <a:rPr lang="en-US" sz="2800" dirty="0" err="1" smtClean="0"/>
              <a:t>rank,classification</a:t>
            </a:r>
            <a:r>
              <a:rPr lang="en-US" sz="2800" dirty="0" smtClean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238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33" y="1"/>
            <a:ext cx="8531198" cy="956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Wordnet</a:t>
            </a:r>
            <a:r>
              <a:rPr lang="en-US" dirty="0" smtClean="0"/>
              <a:t> visual Graph</a:t>
            </a:r>
            <a:endParaRPr lang="en-US" dirty="0"/>
          </a:p>
        </p:txBody>
      </p:sp>
      <p:pic>
        <p:nvPicPr>
          <p:cNvPr id="9" name="Screen Recording 11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490" y="956475"/>
            <a:ext cx="8121260" cy="5317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6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Rita </a:t>
            </a:r>
            <a:r>
              <a:rPr lang="en-US" dirty="0" err="1" smtClean="0"/>
              <a:t>wordnet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Rita </a:t>
            </a:r>
            <a:r>
              <a:rPr lang="en-US" sz="2400" dirty="0" err="1" smtClean="0"/>
              <a:t>Wordnet</a:t>
            </a:r>
            <a:r>
              <a:rPr lang="en-US" sz="2400" dirty="0" smtClean="0"/>
              <a:t> API is used to access the ontology based graph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Activation Algorithm : Two Inputs = 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 and  w</a:t>
            </a:r>
            <a:r>
              <a:rPr lang="en-US" sz="2400" baseline="-25000" dirty="0" smtClean="0"/>
              <a:t>2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Spread activation technology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Integer encoding : noun = 1, verb = 2, adjective = 3 and adverb = 4</a:t>
            </a:r>
          </a:p>
          <a:p>
            <a:r>
              <a:rPr lang="en-US" sz="2400" dirty="0" smtClean="0"/>
              <a:t>Example : “web12” means its noun and depth is 2</a:t>
            </a:r>
          </a:p>
          <a:p>
            <a:r>
              <a:rPr lang="en-US" sz="2400" dirty="0" smtClean="0"/>
              <a:t>Following terms obtained for word ‘network’: </a:t>
            </a:r>
          </a:p>
          <a:p>
            <a:r>
              <a:rPr lang="en-US" sz="2400" dirty="0" smtClean="0"/>
              <a:t>“network10”, “web11”, “WWW12”</a:t>
            </a:r>
          </a:p>
        </p:txBody>
      </p:sp>
    </p:spTree>
    <p:extLst>
      <p:ext uri="{BB962C8B-B14F-4D97-AF65-F5344CB8AC3E}">
        <p14:creationId xmlns:p14="http://schemas.microsoft.com/office/powerpoint/2010/main" val="25562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63" y="1102517"/>
            <a:ext cx="7620000" cy="4373563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Sense of each word is found at each level of depth and further nodes are activated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Identify Part of Speech using sense of word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Function used : </a:t>
            </a:r>
            <a:r>
              <a:rPr lang="en-US" sz="2400" dirty="0" smtClean="0"/>
              <a:t>part of speech = </a:t>
            </a:r>
            <a:r>
              <a:rPr lang="en-US" sz="2400" dirty="0" err="1" smtClean="0"/>
              <a:t>pos</a:t>
            </a:r>
            <a:r>
              <a:rPr lang="en-US" sz="2400" dirty="0" smtClean="0"/>
              <a:t>(</a:t>
            </a:r>
            <a:r>
              <a:rPr lang="en-US" sz="2400" dirty="0" err="1" smtClean="0"/>
              <a:t>snese_id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Ex : </a:t>
            </a:r>
            <a:r>
              <a:rPr lang="en-US" sz="2400" dirty="0" err="1" smtClean="0"/>
              <a:t>pos</a:t>
            </a:r>
            <a:r>
              <a:rPr lang="en-US" sz="2400" dirty="0" smtClean="0"/>
              <a:t>(web10) = 1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Fuction</a:t>
            </a:r>
            <a:r>
              <a:rPr lang="en-US" sz="2400" dirty="0" smtClean="0"/>
              <a:t> used : number of senses = poly(</a:t>
            </a:r>
            <a:r>
              <a:rPr lang="en-US" sz="2400" dirty="0" err="1"/>
              <a:t>snese_id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Ex : poly(web10) = 3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epending on the part of speech of a word and conceptual type viz.; senses, levels, synonyms and children the semantic distance weight is defined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481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4" y="269778"/>
            <a:ext cx="7729089" cy="6588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791200" cy="6312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Algorithm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618171" y="1845830"/>
            <a:ext cx="1348279" cy="1211751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06175" y="3362383"/>
            <a:ext cx="2261960" cy="741354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77880" y="783996"/>
            <a:ext cx="2649526" cy="2609747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5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846468"/>
              </p:ext>
            </p:extLst>
          </p:nvPr>
        </p:nvGraphicFramePr>
        <p:xfrm>
          <a:off x="5138350" y="4090803"/>
          <a:ext cx="5943600" cy="43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Document" r:id="rId3" imgW="5943600" imgH="190500" progId="Word.Document.12">
                  <p:embed/>
                </p:oleObj>
              </mc:Choice>
              <mc:Fallback>
                <p:oleObj name="Document" r:id="rId3" imgW="59436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38350" y="4090803"/>
                        <a:ext cx="5943600" cy="435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Distance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632" y="1524318"/>
            <a:ext cx="7620000" cy="4373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Identifying context of the document by considering set of ten most frequent words ‘S</a:t>
            </a:r>
            <a:r>
              <a:rPr lang="en-US" baseline="-25000" dirty="0"/>
              <a:t>T</a:t>
            </a:r>
            <a:r>
              <a:rPr lang="en-US" dirty="0" smtClean="0"/>
              <a:t>’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Find semantic distance between each word of set S</a:t>
            </a:r>
            <a:r>
              <a:rPr lang="en-US" baseline="-25000" dirty="0" smtClean="0"/>
              <a:t>T</a:t>
            </a:r>
            <a:r>
              <a:rPr lang="en-US" dirty="0" smtClean="0"/>
              <a:t> and original query word set ‘S</a:t>
            </a:r>
            <a:r>
              <a:rPr lang="en-US" baseline="-25000" dirty="0" smtClean="0"/>
              <a:t>B</a:t>
            </a:r>
            <a:r>
              <a:rPr lang="en-US" dirty="0" smtClean="0"/>
              <a:t>’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025733"/>
              </p:ext>
            </p:extLst>
          </p:nvPr>
        </p:nvGraphicFramePr>
        <p:xfrm>
          <a:off x="1100632" y="3120476"/>
          <a:ext cx="6096000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53250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6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7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8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10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874829"/>
              </p:ext>
            </p:extLst>
          </p:nvPr>
        </p:nvGraphicFramePr>
        <p:xfrm>
          <a:off x="1100628" y="5026589"/>
          <a:ext cx="5658144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707268"/>
                <a:gridCol w="707268"/>
                <a:gridCol w="707268"/>
                <a:gridCol w="707268"/>
                <a:gridCol w="707268"/>
                <a:gridCol w="707268"/>
                <a:gridCol w="707268"/>
                <a:gridCol w="707268"/>
              </a:tblGrid>
              <a:tr h="553250">
                <a:tc>
                  <a:txBody>
                    <a:bodyPr/>
                    <a:lstStyle/>
                    <a:p>
                      <a:r>
                        <a:rPr lang="en-US" dirty="0" smtClean="0"/>
                        <a:t>QW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QW</a:t>
                      </a:r>
                      <a:r>
                        <a:rPr lang="en-US" baseline="-25000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QW</a:t>
                      </a:r>
                      <a:r>
                        <a:rPr lang="en-US" baseline="-25000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QW</a:t>
                      </a:r>
                      <a:r>
                        <a:rPr lang="en-US" baseline="-25000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QW</a:t>
                      </a:r>
                      <a:r>
                        <a:rPr lang="en-US" baseline="-25000" dirty="0" smtClean="0"/>
                        <a:t>6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QW</a:t>
                      </a:r>
                      <a:r>
                        <a:rPr lang="en-US" baseline="-25000" dirty="0" smtClean="0"/>
                        <a:t>7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QW</a:t>
                      </a:r>
                      <a:r>
                        <a:rPr lang="en-US" baseline="-25000" dirty="0" smtClean="0"/>
                        <a:t>8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ngle"/>
                      <a:lightRig rig="flood" dir="t"/>
                    </a:cell3D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278537" y="3653493"/>
            <a:ext cx="0" cy="1525496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466669" y="3653493"/>
            <a:ext cx="571428" cy="1525496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6669" y="3653493"/>
            <a:ext cx="1421308" cy="1480159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619069" y="3653493"/>
            <a:ext cx="1964442" cy="1480159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02052" y="4220691"/>
            <a:ext cx="2147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19069" y="3530776"/>
            <a:ext cx="4807057" cy="1602876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623338" y="3653493"/>
            <a:ext cx="414759" cy="1525496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038097" y="3653493"/>
            <a:ext cx="152400" cy="1525496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90497" y="3653493"/>
            <a:ext cx="906648" cy="1525496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097145" y="402762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190497" y="3530776"/>
            <a:ext cx="4057903" cy="1648213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4332" y="3120476"/>
            <a:ext cx="43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44332" y="5161209"/>
            <a:ext cx="44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/>
              <a:t>B</a:t>
            </a:r>
            <a:endParaRPr lang="en-US" dirty="0"/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137490"/>
              </p:ext>
            </p:extLst>
          </p:nvPr>
        </p:nvGraphicFramePr>
        <p:xfrm>
          <a:off x="1100628" y="5929894"/>
          <a:ext cx="5943600" cy="812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Document" r:id="rId5" imgW="5943600" imgH="444500" progId="Word.Document.12">
                  <p:embed/>
                </p:oleObj>
              </mc:Choice>
              <mc:Fallback>
                <p:oleObj name="Document" r:id="rId5" imgW="5943600" imgH="44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0628" y="5929894"/>
                        <a:ext cx="5943600" cy="812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85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33" grpId="1"/>
      <p:bldP spid="47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distance weight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Identifying context of the document by considering set of ten most frequent words ‘S</a:t>
            </a:r>
            <a:r>
              <a:rPr lang="en-US" b="0" baseline="-25000" dirty="0" smtClean="0"/>
              <a:t>T</a:t>
            </a:r>
            <a:r>
              <a:rPr lang="en-US" b="0" dirty="0" smtClean="0"/>
              <a:t>’</a:t>
            </a:r>
          </a:p>
          <a:p>
            <a:endParaRPr lang="en-US" b="0" dirty="0" smtClean="0"/>
          </a:p>
          <a:p>
            <a:endParaRPr lang="en-US" b="0" dirty="0"/>
          </a:p>
          <a:p>
            <a:endParaRPr lang="en-US" b="0" dirty="0" smtClean="0"/>
          </a:p>
          <a:p>
            <a:r>
              <a:rPr lang="en-US" b="0" i="1" dirty="0" smtClean="0"/>
              <a:t>I</a:t>
            </a:r>
            <a:r>
              <a:rPr lang="en-US" b="0" i="1" baseline="-25000" dirty="0" smtClean="0"/>
              <a:t>d </a:t>
            </a:r>
            <a:r>
              <a:rPr lang="en-US" b="0" baseline="-25000" dirty="0" smtClean="0"/>
              <a:t>  </a:t>
            </a:r>
            <a:r>
              <a:rPr lang="en-US" b="0" dirty="0"/>
              <a:t>represents the intermediate semantic distance </a:t>
            </a:r>
            <a:endParaRPr lang="en-US" b="0" dirty="0" smtClean="0"/>
          </a:p>
          <a:p>
            <a:r>
              <a:rPr lang="en-US" b="0" dirty="0" smtClean="0"/>
              <a:t>		</a:t>
            </a:r>
          </a:p>
          <a:p>
            <a:endParaRPr lang="en-US" b="0" dirty="0" smtClean="0"/>
          </a:p>
          <a:p>
            <a:r>
              <a:rPr lang="en-US" b="0" i="1" dirty="0"/>
              <a:t>Where </a:t>
            </a:r>
            <a:r>
              <a:rPr lang="en-US" b="0" i="1" dirty="0" err="1" smtClean="0"/>
              <a:t>n</a:t>
            </a:r>
            <a:r>
              <a:rPr lang="en-US" b="0" i="1" baseline="-25000" dirty="0" err="1" smtClean="0"/>
              <a:t>t</a:t>
            </a:r>
            <a:r>
              <a:rPr lang="en-US" b="0" i="1" dirty="0" smtClean="0"/>
              <a:t> </a:t>
            </a:r>
            <a:r>
              <a:rPr lang="en-US" b="0" i="1" dirty="0"/>
              <a:t>is the number o𝑓 terms in </a:t>
            </a:r>
            <a:r>
              <a:rPr lang="en-US" b="0" i="1" dirty="0" smtClean="0"/>
              <a:t>S</a:t>
            </a:r>
            <a:r>
              <a:rPr lang="en-US" b="0" i="1" baseline="-25000" dirty="0" smtClean="0"/>
              <a:t>T</a:t>
            </a:r>
            <a:r>
              <a:rPr lang="en-US" b="0" i="1" dirty="0" smtClean="0"/>
              <a:t> </a:t>
            </a:r>
            <a:r>
              <a:rPr lang="en-US" b="0" i="1" dirty="0"/>
              <a:t>Set </a:t>
            </a:r>
            <a:endParaRPr lang="en-US" b="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701422"/>
              </p:ext>
            </p:extLst>
          </p:nvPr>
        </p:nvGraphicFramePr>
        <p:xfrm>
          <a:off x="0" y="2532483"/>
          <a:ext cx="6316693" cy="37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Document" r:id="rId3" imgW="5943600" imgH="190500" progId="Word.Document.12">
                  <p:embed/>
                </p:oleObj>
              </mc:Choice>
              <mc:Fallback>
                <p:oleObj name="Document" r:id="rId3" imgW="59436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532483"/>
                        <a:ext cx="6316693" cy="37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945614"/>
              </p:ext>
            </p:extLst>
          </p:nvPr>
        </p:nvGraphicFramePr>
        <p:xfrm>
          <a:off x="0" y="3055568"/>
          <a:ext cx="6398437" cy="60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Document" r:id="rId5" imgW="5943600" imgH="444500" progId="Word.Document.12">
                  <p:embed/>
                </p:oleObj>
              </mc:Choice>
              <mc:Fallback>
                <p:oleObj name="Document" r:id="rId5" imgW="5943600" imgH="44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3055568"/>
                        <a:ext cx="6398437" cy="603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741705"/>
              </p:ext>
            </p:extLst>
          </p:nvPr>
        </p:nvGraphicFramePr>
        <p:xfrm>
          <a:off x="-1779377" y="4459874"/>
          <a:ext cx="5943600" cy="619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Document" r:id="rId7" imgW="5943600" imgH="520700" progId="Word.Document.12">
                  <p:embed/>
                </p:oleObj>
              </mc:Choice>
              <mc:Fallback>
                <p:oleObj name="Document" r:id="rId7" imgW="5943600" imgH="52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779377" y="4459874"/>
                        <a:ext cx="5943600" cy="619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49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096066" cy="1241575"/>
          </a:xfrm>
        </p:spPr>
        <p:txBody>
          <a:bodyPr>
            <a:normAutofit/>
          </a:bodyPr>
          <a:lstStyle/>
          <a:p>
            <a:r>
              <a:rPr lang="en-US" dirty="0" smtClean="0"/>
              <a:t>Rank of the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5172"/>
            <a:ext cx="8275260" cy="4642472"/>
          </a:xfrm>
        </p:spPr>
        <p:txBody>
          <a:bodyPr>
            <a:noAutofit/>
          </a:bodyPr>
          <a:lstStyle/>
          <a:p>
            <a:r>
              <a:rPr lang="en-US" sz="2200" dirty="0" smtClean="0"/>
              <a:t>PROBLEM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Endorsing rank quality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Query terms as a keyword are significant</a:t>
            </a:r>
          </a:p>
          <a:p>
            <a:r>
              <a:rPr lang="en-US" sz="2200" dirty="0" smtClean="0"/>
              <a:t>SOLUTION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Two categories considered :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/>
              <a:t>Words in S</a:t>
            </a:r>
            <a:r>
              <a:rPr lang="en-US" sz="2200" baseline="-25000" dirty="0"/>
              <a:t>Q</a:t>
            </a:r>
            <a:r>
              <a:rPr lang="en-US" sz="2200" dirty="0"/>
              <a:t> appearing in the ten most frequent words set of </a:t>
            </a:r>
            <a:r>
              <a:rPr lang="en-US" sz="2200" dirty="0" smtClean="0"/>
              <a:t>D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 -&gt; </a:t>
            </a:r>
            <a:r>
              <a:rPr lang="en-US" sz="2200" dirty="0" err="1" smtClean="0"/>
              <a:t>Exhaustivity</a:t>
            </a:r>
            <a:endParaRPr lang="en-US" sz="2200" baseline="-25000" dirty="0"/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200" dirty="0"/>
              <a:t>Words in S</a:t>
            </a:r>
            <a:r>
              <a:rPr lang="en-US" sz="2200" baseline="-25000" dirty="0"/>
              <a:t>Q</a:t>
            </a:r>
            <a:r>
              <a:rPr lang="en-US" sz="2200" dirty="0"/>
              <a:t> appearing in </a:t>
            </a:r>
            <a:r>
              <a:rPr lang="en-US" sz="2200" dirty="0" smtClean="0"/>
              <a:t>documents  -&gt; Specificity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200" dirty="0" smtClean="0"/>
              <a:t>Lower the weight better is the rank of document</a:t>
            </a:r>
          </a:p>
        </p:txBody>
      </p:sp>
    </p:spTree>
    <p:extLst>
      <p:ext uri="{BB962C8B-B14F-4D97-AF65-F5344CB8AC3E}">
        <p14:creationId xmlns:p14="http://schemas.microsoft.com/office/powerpoint/2010/main" val="377775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74350"/>
              </p:ext>
            </p:extLst>
          </p:nvPr>
        </p:nvGraphicFramePr>
        <p:xfrm>
          <a:off x="2433044" y="5787919"/>
          <a:ext cx="5943600" cy="54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name="Document" r:id="rId3" imgW="5943600" imgH="381000" progId="Word.Document.12">
                  <p:embed/>
                </p:oleObj>
              </mc:Choice>
              <mc:Fallback>
                <p:oleObj name="Document" r:id="rId3" imgW="59436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3044" y="5787919"/>
                        <a:ext cx="5943600" cy="547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637674"/>
              </p:ext>
            </p:extLst>
          </p:nvPr>
        </p:nvGraphicFramePr>
        <p:xfrm>
          <a:off x="-1013062" y="4908758"/>
          <a:ext cx="6652933" cy="66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2" name="Document" r:id="rId5" imgW="5943600" imgH="444500" progId="Word.Document.12">
                  <p:embed/>
                </p:oleObj>
              </mc:Choice>
              <mc:Fallback>
                <p:oleObj name="Document" r:id="rId5" imgW="5943600" imgH="44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13062" y="4908758"/>
                        <a:ext cx="6652933" cy="663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19445" cy="829966"/>
          </a:xfrm>
        </p:spPr>
        <p:txBody>
          <a:bodyPr/>
          <a:lstStyle/>
          <a:p>
            <a:r>
              <a:rPr lang="en-US" dirty="0" smtClean="0"/>
              <a:t>Weight Calculator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8707"/>
            <a:ext cx="7620000" cy="527188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/>
              <a:t>Exhaustivity</a:t>
            </a:r>
            <a:r>
              <a:rPr lang="en-US" dirty="0"/>
              <a:t> :</a:t>
            </a:r>
            <a:r>
              <a:rPr lang="en-US" dirty="0" smtClean="0"/>
              <a:t> </a:t>
            </a:r>
            <a:r>
              <a:rPr lang="en-US" dirty="0"/>
              <a:t>number of terms a document contains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If the Words in Query set are present in document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Consider frequency of each word in the set S</a:t>
            </a:r>
            <a:r>
              <a:rPr lang="en-US" baseline="-25000" dirty="0" smtClean="0"/>
              <a:t>a</a:t>
            </a:r>
            <a:r>
              <a:rPr lang="en-US" dirty="0" smtClean="0"/>
              <a:t> for the document D</a:t>
            </a:r>
            <a:r>
              <a:rPr lang="en-US" baseline="-25000" dirty="0" smtClean="0"/>
              <a:t>i</a:t>
            </a:r>
            <a:r>
              <a:rPr lang="en-US" dirty="0" smtClean="0"/>
              <a:t> considered. Thus the average frequency defined as –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Weight for document D</a:t>
            </a:r>
            <a:r>
              <a:rPr lang="en-US" baseline="-25000" dirty="0" smtClean="0"/>
              <a:t>i</a:t>
            </a:r>
            <a:r>
              <a:rPr lang="en-US" dirty="0" smtClean="0"/>
              <a:t> is 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2818" y="327941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a</a:t>
            </a:r>
            <a:r>
              <a:rPr lang="en-US" dirty="0" smtClean="0"/>
              <a:t> {W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/>
              <a:t>, W</a:t>
            </a:r>
            <a:r>
              <a:rPr lang="en-US" baseline="-25000" dirty="0"/>
              <a:t>3</a:t>
            </a:r>
            <a:r>
              <a:rPr lang="en-US" dirty="0" smtClean="0"/>
              <a:t>}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76067"/>
              </p:ext>
            </p:extLst>
          </p:nvPr>
        </p:nvGraphicFramePr>
        <p:xfrm>
          <a:off x="861856" y="2365453"/>
          <a:ext cx="30543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60"/>
                <a:gridCol w="610860"/>
                <a:gridCol w="610860"/>
                <a:gridCol w="610860"/>
                <a:gridCol w="6108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ight Brace 8"/>
          <p:cNvSpPr/>
          <p:nvPr/>
        </p:nvSpPr>
        <p:spPr>
          <a:xfrm rot="5400000">
            <a:off x="1557994" y="2161115"/>
            <a:ext cx="543118" cy="16934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endCxn id="12" idx="1"/>
          </p:cNvCxnSpPr>
          <p:nvPr/>
        </p:nvCxnSpPr>
        <p:spPr>
          <a:xfrm flipV="1">
            <a:off x="2918217" y="2534247"/>
            <a:ext cx="2324749" cy="982129"/>
          </a:xfrm>
          <a:prstGeom prst="curvedConnector3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199" y="2350335"/>
            <a:ext cx="5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Q</a:t>
            </a:r>
            <a:endParaRPr lang="en-US" dirty="0"/>
          </a:p>
        </p:txBody>
      </p:sp>
      <p:graphicFrame>
        <p:nvGraphicFramePr>
          <p:cNvPr id="12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2886463"/>
              </p:ext>
            </p:extLst>
          </p:nvPr>
        </p:nvGraphicFramePr>
        <p:xfrm>
          <a:off x="5242966" y="2348827"/>
          <a:ext cx="3628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774"/>
                <a:gridCol w="725774"/>
                <a:gridCol w="725774"/>
                <a:gridCol w="725774"/>
                <a:gridCol w="725774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10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5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536644"/>
              </p:ext>
            </p:extLst>
          </p:nvPr>
        </p:nvGraphicFramePr>
        <p:xfrm>
          <a:off x="1677520" y="4452850"/>
          <a:ext cx="5943600" cy="303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7" name="Document" r:id="rId3" imgW="5943600" imgH="190500" progId="Word.Document.12">
                  <p:embed/>
                </p:oleObj>
              </mc:Choice>
              <mc:Fallback>
                <p:oleObj name="Document" r:id="rId3" imgW="59436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7520" y="4452850"/>
                        <a:ext cx="5943600" cy="303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>
          <a:xfrm>
            <a:off x="0" y="235481"/>
            <a:ext cx="8448657" cy="6131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If the terms in S</a:t>
            </a:r>
            <a:r>
              <a:rPr lang="en-US" baseline="-25000" dirty="0" smtClean="0"/>
              <a:t>Q</a:t>
            </a:r>
            <a:r>
              <a:rPr lang="en-US" dirty="0" smtClean="0"/>
              <a:t> appear in set S</a:t>
            </a:r>
            <a:r>
              <a:rPr lang="en-US" baseline="-25000" dirty="0" smtClean="0"/>
              <a:t>T</a:t>
            </a:r>
            <a:r>
              <a:rPr lang="en-US" dirty="0" smtClean="0"/>
              <a:t> i.e. ten most frequent words in document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Consider frequency of each word in the set </a:t>
            </a:r>
            <a:r>
              <a:rPr lang="en-US" dirty="0" err="1" smtClean="0"/>
              <a:t>S</a:t>
            </a:r>
            <a:r>
              <a:rPr lang="en-US" baseline="-25000" dirty="0" err="1"/>
              <a:t>b</a:t>
            </a:r>
            <a:r>
              <a:rPr lang="en-US" dirty="0" smtClean="0"/>
              <a:t> for the document D</a:t>
            </a:r>
            <a:r>
              <a:rPr lang="en-US" baseline="-25000" dirty="0" smtClean="0"/>
              <a:t>i</a:t>
            </a:r>
            <a:r>
              <a:rPr lang="en-US" dirty="0" smtClean="0"/>
              <a:t> considered. Thus the average frequency defined as –</a:t>
            </a:r>
          </a:p>
          <a:p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Weight </a:t>
            </a:r>
            <a:r>
              <a:rPr lang="en-US" dirty="0"/>
              <a:t>for document D</a:t>
            </a:r>
            <a:r>
              <a:rPr lang="en-US" baseline="-25000" dirty="0"/>
              <a:t>i</a:t>
            </a:r>
            <a:r>
              <a:rPr lang="en-US" dirty="0"/>
              <a:t> is :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Else the weight of the document is computed using the semantic distance W</a:t>
            </a:r>
            <a:r>
              <a:rPr lang="en-US" baseline="-25000" dirty="0" smtClean="0"/>
              <a:t>i</a:t>
            </a:r>
            <a:r>
              <a:rPr lang="en-US" dirty="0" smtClean="0"/>
              <a:t> calculated for document D</a:t>
            </a:r>
            <a:r>
              <a:rPr lang="en-US" baseline="-25000" dirty="0" smtClean="0"/>
              <a:t>i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2982" y="208738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</a:t>
            </a:r>
            <a:r>
              <a:rPr lang="en-US" baseline="-25000" dirty="0" err="1"/>
              <a:t>b</a:t>
            </a:r>
            <a:r>
              <a:rPr lang="en-US" dirty="0" smtClean="0"/>
              <a:t> {W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/>
              <a:t>, W</a:t>
            </a:r>
            <a:r>
              <a:rPr lang="en-US" baseline="-25000" dirty="0"/>
              <a:t>3</a:t>
            </a:r>
            <a:r>
              <a:rPr lang="en-US" dirty="0" smtClean="0"/>
              <a:t>}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91679"/>
              </p:ext>
            </p:extLst>
          </p:nvPr>
        </p:nvGraphicFramePr>
        <p:xfrm>
          <a:off x="572020" y="1328067"/>
          <a:ext cx="30543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60"/>
                <a:gridCol w="610860"/>
                <a:gridCol w="610860"/>
                <a:gridCol w="610860"/>
                <a:gridCol w="6108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Brace 5"/>
          <p:cNvSpPr/>
          <p:nvPr/>
        </p:nvSpPr>
        <p:spPr>
          <a:xfrm rot="5400000">
            <a:off x="1364688" y="1027199"/>
            <a:ext cx="350057" cy="16934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4391" y="1329575"/>
            <a:ext cx="5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Q</a:t>
            </a:r>
            <a:endParaRPr lang="en-US" dirty="0"/>
          </a:p>
        </p:txBody>
      </p:sp>
      <p:cxnSp>
        <p:nvCxnSpPr>
          <p:cNvPr id="8" name="Curved Connector 7"/>
          <p:cNvCxnSpPr>
            <a:endCxn id="12" idx="2"/>
          </p:cNvCxnSpPr>
          <p:nvPr/>
        </p:nvCxnSpPr>
        <p:spPr>
          <a:xfrm flipV="1">
            <a:off x="2506299" y="1552783"/>
            <a:ext cx="3257301" cy="722953"/>
          </a:xfrm>
          <a:prstGeom prst="curvedConnector3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592462"/>
              </p:ext>
            </p:extLst>
          </p:nvPr>
        </p:nvGraphicFramePr>
        <p:xfrm>
          <a:off x="-1010272" y="3693217"/>
          <a:ext cx="6223987" cy="557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8" name="Document" r:id="rId5" imgW="5943600" imgH="444500" progId="Word.Document.12">
                  <p:embed/>
                </p:oleObj>
              </mc:Choice>
              <mc:Fallback>
                <p:oleObj name="Document" r:id="rId5" imgW="5943600" imgH="44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10272" y="3693217"/>
                        <a:ext cx="6223987" cy="557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53661"/>
              </p:ext>
            </p:extLst>
          </p:nvPr>
        </p:nvGraphicFramePr>
        <p:xfrm>
          <a:off x="757055" y="5714509"/>
          <a:ext cx="5724450" cy="416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" name="Document" r:id="rId7" imgW="5486400" imgH="228600" progId="Word.Document.12">
                  <p:embed/>
                </p:oleObj>
              </mc:Choice>
              <mc:Fallback>
                <p:oleObj name="Document" r:id="rId7" imgW="5486400" imgH="228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7055" y="5714509"/>
                        <a:ext cx="5724450" cy="416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keyword_searching.png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00" y="977321"/>
            <a:ext cx="1099771" cy="11509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 cmpd="sng">
            <a:solidFill>
              <a:srgbClr val="00000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116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813" y="0"/>
            <a:ext cx="3340905" cy="23439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6198"/>
            <a:ext cx="8165518" cy="43735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Research papers publications increasing exponentially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Filtering research papers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Ranking Goal = similarity between Query &lt;-&gt; Paper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Parameters in conventional algorithms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Difference in research paper ranking platform and www searching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Different  Document Ranking models</a:t>
            </a:r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an </a:t>
            </a:r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42721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Dataset of 133 documents  -- Justify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Tested on nine human subjects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Compared against result set from TF-IDF, Key word based system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Two Tests 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Identifying relevant papers from corpus of research papers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Identifying </a:t>
            </a:r>
            <a:r>
              <a:rPr lang="en-US" sz="2400" dirty="0" err="1" smtClean="0"/>
              <a:t>Flase</a:t>
            </a:r>
            <a:r>
              <a:rPr lang="en-US" sz="2400" dirty="0" smtClean="0"/>
              <a:t> positive and False negative out of each result set</a:t>
            </a:r>
          </a:p>
        </p:txBody>
      </p:sp>
    </p:spTree>
    <p:extLst>
      <p:ext uri="{BB962C8B-B14F-4D97-AF65-F5344CB8AC3E}">
        <p14:creationId xmlns:p14="http://schemas.microsoft.com/office/powerpoint/2010/main" val="134023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of 133 documents </a:t>
            </a:r>
          </a:p>
        </p:txBody>
      </p:sp>
    </p:spTree>
    <p:extLst>
      <p:ext uri="{BB962C8B-B14F-4D97-AF65-F5344CB8AC3E}">
        <p14:creationId xmlns:p14="http://schemas.microsoft.com/office/powerpoint/2010/main" val="268854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791200" cy="866476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94"/>
            <a:ext cx="7620000" cy="5158690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300" dirty="0"/>
              <a:t>Nine queries chosen based on following categories:</a:t>
            </a:r>
          </a:p>
          <a:p>
            <a:pPr marL="800100" lvl="1" indent="-342900"/>
            <a:r>
              <a:rPr lang="en-US" sz="2300" dirty="0"/>
              <a:t>Keyword with no </a:t>
            </a:r>
            <a:r>
              <a:rPr lang="en-US" sz="2300" dirty="0" smtClean="0"/>
              <a:t>synonym</a:t>
            </a:r>
            <a:endParaRPr lang="en-US" sz="2300" dirty="0"/>
          </a:p>
          <a:p>
            <a:pPr marL="800100" lvl="1" indent="-342900"/>
            <a:r>
              <a:rPr lang="en-US" sz="2300" dirty="0"/>
              <a:t>Words with </a:t>
            </a:r>
            <a:r>
              <a:rPr lang="en-US" sz="2300" dirty="0" smtClean="0"/>
              <a:t>synonymy and ambiguity</a:t>
            </a:r>
          </a:p>
          <a:p>
            <a:pPr marL="800100" lvl="1" indent="-342900"/>
            <a:r>
              <a:rPr lang="en-US" sz="2300" dirty="0"/>
              <a:t>Hybrid </a:t>
            </a:r>
            <a:r>
              <a:rPr lang="en-US" sz="2300" dirty="0" smtClean="0"/>
              <a:t>Relations</a:t>
            </a:r>
          </a:p>
          <a:p>
            <a:pPr marL="800100" lvl="1" indent="-342900"/>
            <a:r>
              <a:rPr lang="en-US" sz="2300" dirty="0" smtClean="0"/>
              <a:t>Words </a:t>
            </a:r>
            <a:r>
              <a:rPr lang="en-US" sz="2300" dirty="0"/>
              <a:t>with no coherence between words</a:t>
            </a:r>
          </a:p>
          <a:p>
            <a:pPr marL="342900" indent="-342900">
              <a:buFont typeface="Arial"/>
              <a:buChar char="•"/>
            </a:pPr>
            <a:r>
              <a:rPr lang="en-US" sz="2300" dirty="0" smtClean="0"/>
              <a:t>Parameters considered for calculation: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/>
              <a:t>Precision</a:t>
            </a:r>
            <a:endParaRPr lang="en-US" sz="2300" dirty="0"/>
          </a:p>
          <a:p>
            <a:pPr marL="800100" lvl="1" indent="-342900">
              <a:buFont typeface="Arial"/>
              <a:buChar char="•"/>
            </a:pPr>
            <a:r>
              <a:rPr lang="en-US" sz="2300" dirty="0"/>
              <a:t>Recall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/>
              <a:t>False positive value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/>
              <a:t>False Negative value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/>
              <a:t>F-measure or F- precision or F – score</a:t>
            </a:r>
          </a:p>
          <a:p>
            <a:pPr marL="342900" indent="-342900">
              <a:buFont typeface="Arial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061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recall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For each query vary threshold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At each threshold find 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number of relevant documents for threshold F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 ‘</a:t>
            </a:r>
            <a:r>
              <a:rPr lang="en-US" sz="2400" dirty="0" err="1" smtClean="0"/>
              <a:t>δ</a:t>
            </a:r>
            <a:r>
              <a:rPr lang="en-US" sz="2400" dirty="0" smtClean="0"/>
              <a:t>’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number </a:t>
            </a:r>
            <a:r>
              <a:rPr lang="en-US" sz="2400" dirty="0"/>
              <a:t>of retrieved </a:t>
            </a:r>
            <a:r>
              <a:rPr lang="en-US" sz="2400" dirty="0" smtClean="0"/>
              <a:t>documents ‘</a:t>
            </a:r>
            <a:r>
              <a:rPr lang="en-US" sz="2400" dirty="0" err="1" smtClean="0"/>
              <a:t>ζ</a:t>
            </a:r>
            <a:r>
              <a:rPr lang="en-US" sz="2400" dirty="0" smtClean="0"/>
              <a:t>’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number </a:t>
            </a:r>
            <a:r>
              <a:rPr lang="en-US" sz="2400" dirty="0"/>
              <a:t>of actual documents </a:t>
            </a:r>
            <a:r>
              <a:rPr lang="en-US" sz="2400" dirty="0" smtClean="0"/>
              <a:t>relevant ‘</a:t>
            </a:r>
            <a:r>
              <a:rPr lang="en-US" sz="2400" dirty="0" err="1" smtClean="0"/>
              <a:t>ε</a:t>
            </a:r>
            <a:r>
              <a:rPr lang="en-US" sz="2400" dirty="0" smtClean="0"/>
              <a:t>’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Precision = </a:t>
            </a:r>
            <a:r>
              <a:rPr lang="en-US" sz="2400" dirty="0" err="1" smtClean="0"/>
              <a:t>δ</a:t>
            </a:r>
            <a:r>
              <a:rPr lang="en-US" sz="2400" dirty="0" smtClean="0"/>
              <a:t> / </a:t>
            </a:r>
            <a:r>
              <a:rPr lang="en-US" sz="2400" dirty="0" err="1"/>
              <a:t>ζ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Recall </a:t>
            </a:r>
            <a:r>
              <a:rPr lang="en-US" sz="2400" dirty="0"/>
              <a:t>= </a:t>
            </a:r>
            <a:r>
              <a:rPr lang="en-US" sz="2400" dirty="0" err="1" smtClean="0"/>
              <a:t>δ</a:t>
            </a:r>
            <a:r>
              <a:rPr lang="en-US" sz="2400" dirty="0" smtClean="0"/>
              <a:t> / </a:t>
            </a:r>
            <a:r>
              <a:rPr lang="en-US" sz="2400" dirty="0" err="1" smtClean="0"/>
              <a:t>ε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Precision - retrieved instances that are </a:t>
            </a:r>
            <a:r>
              <a:rPr lang="en-US" sz="2400" dirty="0" smtClean="0"/>
              <a:t>relevant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Recall - relevant instances that are retrieved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375" y="361615"/>
            <a:ext cx="3641138" cy="27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9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04" y="267798"/>
            <a:ext cx="6172200" cy="3373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777" y="267798"/>
            <a:ext cx="217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r>
              <a:rPr lang="en-US" dirty="0" err="1" smtClean="0"/>
              <a:t>Vs</a:t>
            </a:r>
            <a:r>
              <a:rPr lang="en-US" dirty="0" smtClean="0"/>
              <a:t> Recall</a:t>
            </a:r>
          </a:p>
          <a:p>
            <a:r>
              <a:rPr lang="en-US" dirty="0" smtClean="0"/>
              <a:t>For</a:t>
            </a:r>
          </a:p>
          <a:p>
            <a:r>
              <a:rPr lang="en-US" dirty="0" smtClean="0"/>
              <a:t>Query 7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04" y="3657646"/>
            <a:ext cx="6172200" cy="32003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777" y="3685846"/>
            <a:ext cx="217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r>
              <a:rPr lang="en-US" dirty="0" err="1" smtClean="0"/>
              <a:t>Vs</a:t>
            </a:r>
            <a:r>
              <a:rPr lang="en-US" dirty="0" smtClean="0"/>
              <a:t> Recall</a:t>
            </a:r>
          </a:p>
          <a:p>
            <a:r>
              <a:rPr lang="en-US" dirty="0" smtClean="0"/>
              <a:t>For</a:t>
            </a:r>
          </a:p>
          <a:p>
            <a:r>
              <a:rPr lang="en-US" dirty="0" smtClean="0"/>
              <a:t>Query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22" y="173990"/>
            <a:ext cx="5943600" cy="325564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22" y="3429635"/>
            <a:ext cx="6286500" cy="34283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777" y="267798"/>
            <a:ext cx="217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r>
              <a:rPr lang="en-US" dirty="0" err="1" smtClean="0"/>
              <a:t>Vs</a:t>
            </a:r>
            <a:r>
              <a:rPr lang="en-US" dirty="0" smtClean="0"/>
              <a:t> Recall</a:t>
            </a:r>
          </a:p>
          <a:p>
            <a:r>
              <a:rPr lang="en-US" dirty="0" smtClean="0"/>
              <a:t>For</a:t>
            </a:r>
          </a:p>
          <a:p>
            <a:r>
              <a:rPr lang="en-US" dirty="0" smtClean="0"/>
              <a:t>Query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777" y="3551914"/>
            <a:ext cx="217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r>
              <a:rPr lang="en-US" dirty="0" err="1" smtClean="0"/>
              <a:t>Vs</a:t>
            </a:r>
            <a:r>
              <a:rPr lang="en-US" dirty="0" smtClean="0"/>
              <a:t> Recall</a:t>
            </a:r>
          </a:p>
          <a:p>
            <a:r>
              <a:rPr lang="en-US" dirty="0" smtClean="0"/>
              <a:t>For</a:t>
            </a:r>
          </a:p>
          <a:p>
            <a:r>
              <a:rPr lang="en-US" dirty="0" smtClean="0"/>
              <a:t>Query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7"/>
            <a:ext cx="5791200" cy="646957"/>
          </a:xfrm>
        </p:spPr>
        <p:txBody>
          <a:bodyPr>
            <a:normAutofit/>
          </a:bodyPr>
          <a:lstStyle/>
          <a:p>
            <a:r>
              <a:rPr lang="en-US" dirty="0" smtClean="0"/>
              <a:t>F-measure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9964"/>
            <a:ext cx="7620000" cy="4373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F-measure : </a:t>
            </a:r>
            <a:r>
              <a:rPr lang="en-US" dirty="0"/>
              <a:t>weighted average of the precession and recall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B</a:t>
            </a:r>
            <a:r>
              <a:rPr lang="en-US" dirty="0" smtClean="0"/>
              <a:t>est </a:t>
            </a:r>
            <a:r>
              <a:rPr lang="en-US" dirty="0"/>
              <a:t>value at 1.0 and worst value at 0.0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F- score = 2 * precision *recall / (precision + recall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521406097"/>
              </p:ext>
            </p:extLst>
          </p:nvPr>
        </p:nvGraphicFramePr>
        <p:xfrm>
          <a:off x="712132" y="2432894"/>
          <a:ext cx="7365067" cy="4136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65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30" y="0"/>
            <a:ext cx="1790340" cy="179034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90127"/>
              </p:ext>
            </p:extLst>
          </p:nvPr>
        </p:nvGraphicFramePr>
        <p:xfrm>
          <a:off x="3466920" y="4899053"/>
          <a:ext cx="5943600" cy="79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Document" r:id="rId4" imgW="5943600" imgH="584200" progId="Word.Document.12">
                  <p:embed/>
                </p:oleObj>
              </mc:Choice>
              <mc:Fallback>
                <p:oleObj name="Document" r:id="rId4" imgW="59436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6920" y="4899053"/>
                        <a:ext cx="5943600" cy="79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272446"/>
              </p:ext>
            </p:extLst>
          </p:nvPr>
        </p:nvGraphicFramePr>
        <p:xfrm>
          <a:off x="3502195" y="5846014"/>
          <a:ext cx="5943600" cy="56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Document" r:id="rId6" imgW="5943600" imgH="393700" progId="Word.Document.12">
                  <p:embed/>
                </p:oleObj>
              </mc:Choice>
              <mc:Fallback>
                <p:oleObj name="Document" r:id="rId6" imgW="5943600" imgH="39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2195" y="5846014"/>
                        <a:ext cx="5943600" cy="562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53" y="1367520"/>
            <a:ext cx="7763647" cy="5040882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/>
              <a:t>False positive </a:t>
            </a:r>
            <a:r>
              <a:rPr lang="en-US" sz="2100" dirty="0" smtClean="0"/>
              <a:t> -&gt; Non- relevant results in relevant result set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/>
              <a:t>False Negative -&gt; Relevant results in Non- relevant result set</a:t>
            </a:r>
          </a:p>
          <a:p>
            <a:pPr marL="800100" lvl="1" indent="-342900">
              <a:buFont typeface="Arial"/>
              <a:buChar char="•"/>
            </a:pPr>
            <a:r>
              <a:rPr lang="en-US" sz="2100" b="1" dirty="0" smtClean="0"/>
              <a:t> </a:t>
            </a:r>
            <a:r>
              <a:rPr lang="en-US" sz="2100" b="1" i="1" dirty="0" err="1"/>
              <a:t>γ</a:t>
            </a:r>
            <a:r>
              <a:rPr lang="en-US" sz="2100" dirty="0"/>
              <a:t> </a:t>
            </a:r>
            <a:r>
              <a:rPr lang="en-US" sz="2100" dirty="0" smtClean="0"/>
              <a:t> =  false </a:t>
            </a:r>
            <a:r>
              <a:rPr lang="en-US" sz="2100" dirty="0"/>
              <a:t>positive elements in the result set</a:t>
            </a:r>
          </a:p>
          <a:p>
            <a:pPr marL="800100" lvl="1" indent="-342900">
              <a:buFont typeface="Arial"/>
              <a:buChar char="•"/>
            </a:pPr>
            <a:r>
              <a:rPr lang="en-US" sz="2100" b="1" i="1" dirty="0" err="1"/>
              <a:t>λ</a:t>
            </a:r>
            <a:r>
              <a:rPr lang="en-US" sz="2100" dirty="0"/>
              <a:t> </a:t>
            </a:r>
            <a:r>
              <a:rPr lang="en-US" sz="2100" dirty="0" smtClean="0"/>
              <a:t>=  true </a:t>
            </a:r>
            <a:r>
              <a:rPr lang="en-US" sz="2100" dirty="0"/>
              <a:t>negative elements in the result</a:t>
            </a:r>
          </a:p>
          <a:p>
            <a:pPr marL="800100" lvl="1" indent="-342900">
              <a:buFont typeface="Arial"/>
              <a:buChar char="•"/>
            </a:pPr>
            <a:r>
              <a:rPr lang="en-US" sz="2100" b="1" i="1" dirty="0"/>
              <a:t>μ</a:t>
            </a:r>
            <a:r>
              <a:rPr lang="en-US" sz="2100" dirty="0"/>
              <a:t>  </a:t>
            </a:r>
            <a:r>
              <a:rPr lang="en-US" sz="2100" dirty="0" smtClean="0"/>
              <a:t>=  true positive elements in the result</a:t>
            </a:r>
          </a:p>
          <a:p>
            <a:pPr marL="800100" lvl="1" indent="-342900">
              <a:buFont typeface="Arial"/>
              <a:buChar char="•"/>
            </a:pPr>
            <a:r>
              <a:rPr lang="en-US" sz="2100" b="1" i="1" dirty="0" err="1" smtClean="0"/>
              <a:t>ν</a:t>
            </a:r>
            <a:r>
              <a:rPr lang="en-US" sz="2100" b="1" dirty="0" smtClean="0"/>
              <a:t> </a:t>
            </a:r>
            <a:r>
              <a:rPr lang="en-US" sz="2100" dirty="0" smtClean="0"/>
              <a:t>=  false negative elements in the result</a:t>
            </a:r>
          </a:p>
          <a:p>
            <a:pPr marL="342900" indent="-342900">
              <a:buFont typeface="Arial"/>
              <a:buChar char="•"/>
            </a:pPr>
            <a:endParaRPr lang="en-US" sz="2100" dirty="0" smtClean="0"/>
          </a:p>
          <a:p>
            <a:pPr marL="342900" indent="-342900">
              <a:buFont typeface="Arial"/>
              <a:buChar char="•"/>
            </a:pPr>
            <a:r>
              <a:rPr lang="en-US" sz="2100" dirty="0" smtClean="0"/>
              <a:t>False Positive Rate </a:t>
            </a:r>
            <a:r>
              <a:rPr lang="en-US" sz="2100" i="1" dirty="0" smtClean="0"/>
              <a:t>α</a:t>
            </a:r>
            <a:r>
              <a:rPr lang="en-US" sz="2100" dirty="0" smtClean="0"/>
              <a:t> </a:t>
            </a:r>
            <a:r>
              <a:rPr lang="en-US" sz="2100" dirty="0"/>
              <a:t>is calculated as:</a:t>
            </a:r>
          </a:p>
          <a:p>
            <a:pPr marL="342900" indent="-342900">
              <a:buFont typeface="Arial"/>
              <a:buChar char="•"/>
            </a:pPr>
            <a:endParaRPr lang="en-US" sz="2100" dirty="0" smtClean="0"/>
          </a:p>
          <a:p>
            <a:pPr marL="342900" indent="-342900">
              <a:buFont typeface="Arial"/>
              <a:buChar char="•"/>
            </a:pPr>
            <a:r>
              <a:rPr lang="en-US" sz="2100" dirty="0" err="1" smtClean="0"/>
              <a:t>Flase</a:t>
            </a:r>
            <a:r>
              <a:rPr lang="en-US" sz="2100" dirty="0" smtClean="0"/>
              <a:t> Negative Rate</a:t>
            </a:r>
            <a:r>
              <a:rPr lang="en-US" sz="2100" b="0" dirty="0" smtClean="0"/>
              <a:t> </a:t>
            </a:r>
            <a:r>
              <a:rPr lang="en-US" sz="2100" i="1" dirty="0"/>
              <a:t>β</a:t>
            </a:r>
            <a:r>
              <a:rPr lang="en-US" sz="2400" b="0" dirty="0"/>
              <a:t> </a:t>
            </a:r>
            <a:r>
              <a:rPr lang="en-US" sz="2100" dirty="0" smtClean="0"/>
              <a:t>is calculated as:</a:t>
            </a:r>
            <a:endParaRPr lang="en-US" sz="2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791200" cy="1226400"/>
          </a:xfrm>
        </p:spPr>
        <p:txBody>
          <a:bodyPr/>
          <a:lstStyle/>
          <a:p>
            <a:r>
              <a:rPr lang="en-US" dirty="0" smtClean="0"/>
              <a:t>False positive and false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9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04" y="3228393"/>
            <a:ext cx="5943600" cy="350583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95" y="0"/>
            <a:ext cx="6016501" cy="322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79" y="346025"/>
            <a:ext cx="1878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Fasle</a:t>
            </a:r>
            <a:r>
              <a:rPr lang="en-US" dirty="0" smtClean="0"/>
              <a:t> </a:t>
            </a:r>
            <a:r>
              <a:rPr lang="en-US" dirty="0" err="1" smtClean="0"/>
              <a:t>postive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endParaRPr lang="en-US" dirty="0" smtClean="0"/>
          </a:p>
          <a:p>
            <a:r>
              <a:rPr lang="en-US" dirty="0" err="1" smtClean="0"/>
              <a:t>Fasle</a:t>
            </a:r>
            <a:r>
              <a:rPr lang="en-US" dirty="0" smtClean="0"/>
              <a:t> Negative</a:t>
            </a:r>
          </a:p>
          <a:p>
            <a:r>
              <a:rPr lang="en-US" dirty="0" smtClean="0"/>
              <a:t>For</a:t>
            </a:r>
          </a:p>
          <a:p>
            <a:r>
              <a:rPr lang="en-US" dirty="0" smtClean="0"/>
              <a:t>Query 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979" y="3399208"/>
            <a:ext cx="1878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Fasle</a:t>
            </a:r>
            <a:r>
              <a:rPr lang="en-US" dirty="0" smtClean="0"/>
              <a:t> </a:t>
            </a:r>
            <a:r>
              <a:rPr lang="en-US" dirty="0" err="1" smtClean="0"/>
              <a:t>postive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endParaRPr lang="en-US" dirty="0" smtClean="0"/>
          </a:p>
          <a:p>
            <a:r>
              <a:rPr lang="en-US" dirty="0" err="1" smtClean="0"/>
              <a:t>Fasle</a:t>
            </a:r>
            <a:r>
              <a:rPr lang="en-US" dirty="0" smtClean="0"/>
              <a:t> Negative</a:t>
            </a:r>
          </a:p>
          <a:p>
            <a:r>
              <a:rPr lang="en-US" dirty="0" smtClean="0"/>
              <a:t>For</a:t>
            </a:r>
          </a:p>
          <a:p>
            <a:r>
              <a:rPr lang="en-US" dirty="0" smtClean="0"/>
              <a:t>Query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96" y="-1"/>
            <a:ext cx="6239712" cy="3261421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72" y="3418380"/>
            <a:ext cx="6608333" cy="34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1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Citation based and tagged based systems </a:t>
            </a:r>
            <a:endParaRPr lang="en-US" dirty="0"/>
          </a:p>
        </p:txBody>
      </p:sp>
      <p:pic>
        <p:nvPicPr>
          <p:cNvPr id="4" name="Content Placeholder 3" descr="Google_citatio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" r="6752"/>
          <a:stretch>
            <a:fillRect/>
          </a:stretch>
        </p:blipFill>
        <p:spPr>
          <a:xfrm>
            <a:off x="4569096" y="1716422"/>
            <a:ext cx="4553607" cy="410473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0746" y="1716422"/>
            <a:ext cx="4228350" cy="4729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800" dirty="0" smtClean="0"/>
              <a:t>Google scholar and Paper Rank system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In Google scholar,</a:t>
            </a:r>
          </a:p>
          <a:p>
            <a:r>
              <a:rPr lang="en-US" sz="2800" dirty="0" smtClean="0"/>
              <a:t>       Score = number of paper    </a:t>
            </a:r>
          </a:p>
          <a:p>
            <a:r>
              <a:rPr lang="en-US" sz="2800" dirty="0" smtClean="0"/>
              <a:t>        citations +  number of times </a:t>
            </a:r>
          </a:p>
          <a:p>
            <a:r>
              <a:rPr lang="en-US" sz="2800" dirty="0" smtClean="0"/>
              <a:t>     Paper cited</a:t>
            </a:r>
          </a:p>
          <a:p>
            <a:endParaRPr lang="en-US" sz="2800" dirty="0" smtClean="0"/>
          </a:p>
          <a:p>
            <a:r>
              <a:rPr lang="en-US" sz="2800" dirty="0" smtClean="0"/>
              <a:t>PROBLEMS 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Knowledge base availability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 Number of citations for field of interest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Lack of context decision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Existence of multiple copies of research paper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Justify – What is not addressed in these systems that , what problem compelled u to do this research. What is the motivating factor. What is that special thing that compelled u to do this research </a:t>
            </a:r>
          </a:p>
        </p:txBody>
      </p:sp>
    </p:spTree>
    <p:extLst>
      <p:ext uri="{BB962C8B-B14F-4D97-AF65-F5344CB8AC3E}">
        <p14:creationId xmlns:p14="http://schemas.microsoft.com/office/powerpoint/2010/main" val="7094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Ranking Documents in Thesaurus-based Boolean Retrieval Systems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Introduced E-Relevance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Use of thesaurus based algorithms to find distances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Document </a:t>
            </a:r>
            <a:r>
              <a:rPr lang="en-US" dirty="0"/>
              <a:t>Ranking Method for High Precision Rate by </a:t>
            </a:r>
            <a:r>
              <a:rPr lang="en-US" dirty="0" err="1"/>
              <a:t>Mee</a:t>
            </a:r>
            <a:r>
              <a:rPr lang="en-US" dirty="0"/>
              <a:t>-Sun </a:t>
            </a:r>
            <a:r>
              <a:rPr lang="en-US" dirty="0" err="1"/>
              <a:t>Jeon</a:t>
            </a:r>
            <a:r>
              <a:rPr lang="en-US" dirty="0"/>
              <a:t> and Se-Young </a:t>
            </a:r>
            <a:r>
              <a:rPr lang="en-US" dirty="0" smtClean="0"/>
              <a:t>Park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Introduction of </a:t>
            </a:r>
            <a:r>
              <a:rPr lang="en-US" dirty="0" err="1" smtClean="0"/>
              <a:t>KeyFacts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Use od TF-IDF and expansion of query using </a:t>
            </a:r>
            <a:r>
              <a:rPr lang="en-US" dirty="0" err="1" smtClean="0"/>
              <a:t>KeyFacts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Ranking Complex Relationships on the Semantic </a:t>
            </a:r>
            <a:r>
              <a:rPr lang="en-US" dirty="0" smtClean="0"/>
              <a:t>Web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 use of metadata extraction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Ranking of semantic associations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Presented SDPR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Word classifier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Resolving query ambiguity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Semantic distance weighting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Term weight calculation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 Future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Semantic links consideration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Use of Keyword tags in the system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Use of No SQL Databases and better indexing</a:t>
            </a:r>
          </a:p>
        </p:txBody>
      </p:sp>
    </p:spTree>
    <p:extLst>
      <p:ext uri="{BB962C8B-B14F-4D97-AF65-F5344CB8AC3E}">
        <p14:creationId xmlns:p14="http://schemas.microsoft.com/office/powerpoint/2010/main" val="11139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Stages of research paper ranking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= Rank Research Papers from huge cluster of papers</a:t>
            </a:r>
            <a:endParaRPr lang="en-US" dirty="0"/>
          </a:p>
        </p:txBody>
      </p:sp>
      <p:pic>
        <p:nvPicPr>
          <p:cNvPr id="4" name="Picture 1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298" y="2284680"/>
            <a:ext cx="1371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10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678" y="5278358"/>
            <a:ext cx="98425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2307780" y="5061504"/>
            <a:ext cx="2044477" cy="1686698"/>
          </a:xfrm>
          <a:prstGeom prst="triangle">
            <a:avLst>
              <a:gd name="adj" fmla="val 50000"/>
            </a:avLst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/>
              <a:t>Indexed</a:t>
            </a:r>
          </a:p>
          <a:p>
            <a:pPr algn="ctr"/>
            <a:r>
              <a:rPr lang="en-US" dirty="0"/>
              <a:t>and structured</a:t>
            </a:r>
          </a:p>
          <a:p>
            <a:pPr algn="ctr"/>
            <a:r>
              <a:rPr lang="en-US" dirty="0"/>
              <a:t>information</a:t>
            </a:r>
          </a:p>
        </p:txBody>
      </p:sp>
      <p:sp>
        <p:nvSpPr>
          <p:cNvPr id="11" name="Cloud 10"/>
          <p:cNvSpPr/>
          <p:nvPr/>
        </p:nvSpPr>
        <p:spPr>
          <a:xfrm>
            <a:off x="240361" y="2693054"/>
            <a:ext cx="2160350" cy="1494771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Research Papers</a:t>
            </a:r>
            <a:endParaRPr lang="en-US" dirty="0"/>
          </a:p>
        </p:txBody>
      </p:sp>
      <p:pic>
        <p:nvPicPr>
          <p:cNvPr id="12" name="Picture 11" descr="General_I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57" y="3010477"/>
            <a:ext cx="2051027" cy="205102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1" idx="1"/>
          </p:cNvCxnSpPr>
          <p:nvPr/>
        </p:nvCxnSpPr>
        <p:spPr>
          <a:xfrm>
            <a:off x="1320536" y="4186233"/>
            <a:ext cx="1467387" cy="1475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996023" y="5061504"/>
            <a:ext cx="1146146" cy="956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3299275"/>
            <a:ext cx="941898" cy="71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403284" y="4321586"/>
            <a:ext cx="1042394" cy="956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7200" y="4738338"/>
            <a:ext cx="130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 &amp; </a:t>
            </a:r>
          </a:p>
          <a:p>
            <a:r>
              <a:rPr lang="en-US" dirty="0" smtClean="0"/>
              <a:t>Organizing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52257" y="5662016"/>
            <a:ext cx="109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Retrieval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632422" y="3644481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955531" y="4321586"/>
            <a:ext cx="980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Ranked</a:t>
            </a:r>
          </a:p>
          <a:p>
            <a:r>
              <a:rPr lang="en-US" dirty="0" smtClean="0"/>
              <a:t> Papers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52330" y="11772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468420" y="2640225"/>
            <a:ext cx="193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Ranking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8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blem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58" y="2938762"/>
            <a:ext cx="285750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82" y="2712623"/>
            <a:ext cx="4551385" cy="3413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in research paper Ranking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u="sng" dirty="0" smtClean="0"/>
              <a:t>Research Paper Processing problems 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Identifying the context of the document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Coherence between the words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Polysemy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Synonymy</a:t>
            </a:r>
          </a:p>
          <a:p>
            <a:r>
              <a:rPr lang="en-US" sz="2400" u="sng" dirty="0" smtClean="0"/>
              <a:t>Query Processing Problems 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Context of the query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Query disambiguation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Identification of significant words in query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70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We Present SDPR : an efficient </a:t>
            </a:r>
          </a:p>
          <a:p>
            <a:r>
              <a:rPr lang="en-US" sz="2400" dirty="0" smtClean="0"/>
              <a:t>search framework for ranking research papers</a:t>
            </a:r>
          </a:p>
          <a:p>
            <a:r>
              <a:rPr lang="en-US" sz="2400" dirty="0" smtClean="0"/>
              <a:t>We have three features in this system :</a:t>
            </a:r>
          </a:p>
          <a:p>
            <a:pPr lvl="1" indent="-457200">
              <a:spcAft>
                <a:spcPts val="600"/>
              </a:spcAft>
              <a:buClrTx/>
              <a:buFont typeface="Arial"/>
              <a:buChar char="•"/>
            </a:pPr>
            <a:r>
              <a:rPr lang="en-US" sz="2400" dirty="0" smtClean="0"/>
              <a:t>Word classifier which that helps in identifying the context of the query and separate out significant terms in the query  </a:t>
            </a:r>
            <a:r>
              <a:rPr lang="en-US" sz="2400" dirty="0"/>
              <a:t>– Justify [how disambiguation, why disambiguation, how this system differs than other research out their]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Semantic distance calculator to understands coherence between words and helps in following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65764" y="329278"/>
            <a:ext cx="1965271" cy="1874216"/>
            <a:chOff x="6789001" y="23199"/>
            <a:chExt cx="2231487" cy="2231487"/>
          </a:xfrm>
        </p:grpSpPr>
        <p:pic>
          <p:nvPicPr>
            <p:cNvPr id="4" name="Picture 3" descr="solutions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001" y="23199"/>
              <a:ext cx="2231487" cy="223148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232" y="152718"/>
              <a:ext cx="467968" cy="689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5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classifier : </a:t>
            </a:r>
          </a:p>
          <a:p>
            <a:pPr marL="457200" indent="-457200">
              <a:buAutoNum type="arabicPeriod"/>
            </a:pPr>
            <a:r>
              <a:rPr lang="en-US" dirty="0" smtClean="0"/>
              <a:t>Some of them consider word </a:t>
            </a:r>
            <a:r>
              <a:rPr lang="en-US" dirty="0" err="1" smtClean="0"/>
              <a:t>probablities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Speed matters</a:t>
            </a:r>
          </a:p>
          <a:p>
            <a:pPr marL="457200" indent="-457200">
              <a:buAutoNum type="arabicPeriod"/>
            </a:pPr>
            <a:r>
              <a:rPr lang="en-US" dirty="0" smtClean="0"/>
              <a:t>Other systems just word considered</a:t>
            </a:r>
          </a:p>
          <a:p>
            <a:pPr marL="457200" indent="-457200">
              <a:buAutoNum type="arabicPeriod"/>
            </a:pPr>
            <a:r>
              <a:rPr lang="en-US" dirty="0" smtClean="0"/>
              <a:t>Here, synonyms are considered in word set – helps in separating out significant words in </a:t>
            </a:r>
            <a:r>
              <a:rPr lang="en-US" dirty="0" err="1" smtClean="0"/>
              <a:t>synset</a:t>
            </a:r>
            <a:r>
              <a:rPr lang="en-US" dirty="0" smtClean="0"/>
              <a:t> too</a:t>
            </a:r>
          </a:p>
          <a:p>
            <a:pPr marL="457200" indent="-457200">
              <a:buAutoNum type="arabicPeriod"/>
            </a:pPr>
            <a:r>
              <a:rPr lang="en-US" dirty="0" err="1" smtClean="0"/>
              <a:t>BoW</a:t>
            </a:r>
            <a:r>
              <a:rPr lang="en-US" dirty="0" smtClean="0"/>
              <a:t> Model - Bag of Words model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33" y="3888616"/>
            <a:ext cx="4436715" cy="29693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1654"/>
            <a:ext cx="7620000" cy="4373563"/>
          </a:xfrm>
        </p:spPr>
        <p:txBody>
          <a:bodyPr/>
          <a:lstStyle/>
          <a:p>
            <a:pPr marL="914400" lvl="1" indent="-457200">
              <a:buFont typeface="Wingdings" charset="2"/>
              <a:buChar char="§"/>
            </a:pPr>
            <a:r>
              <a:rPr lang="en-US" sz="2400" dirty="0"/>
              <a:t>Measure degree of semantic relatedness between query words and research </a:t>
            </a:r>
            <a:r>
              <a:rPr lang="en-US" sz="2400" dirty="0" smtClean="0"/>
              <a:t>paper.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Identify context of research paper.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Disambiguation of search query – Justify [how disambiguation, why disambiguation, how this system differs than other research out their]</a:t>
            </a: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To endorse the quality of research paper ranking we introduce weight calculator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0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14684</TotalTime>
  <Words>1655</Words>
  <Application>Microsoft Macintosh PowerPoint</Application>
  <PresentationFormat>On-screen Show (4:3)</PresentationFormat>
  <Paragraphs>400</Paragraphs>
  <Slides>41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Essential</vt:lpstr>
      <vt:lpstr>Document</vt:lpstr>
      <vt:lpstr>SDPR : Research Paper Ranking using semantic relatedness</vt:lpstr>
      <vt:lpstr>outline</vt:lpstr>
      <vt:lpstr>an Introduction</vt:lpstr>
      <vt:lpstr>Citation based and tagged based systems </vt:lpstr>
      <vt:lpstr>Stages of research paper ranking system</vt:lpstr>
      <vt:lpstr>Problems in research paper Ranking</vt:lpstr>
      <vt:lpstr>SDPR</vt:lpstr>
      <vt:lpstr>Reasoning</vt:lpstr>
      <vt:lpstr>PowerPoint Presentation</vt:lpstr>
      <vt:lpstr>reasoning</vt:lpstr>
      <vt:lpstr>System architecture</vt:lpstr>
      <vt:lpstr>PowerPoint Presentation</vt:lpstr>
      <vt:lpstr>Reasoning</vt:lpstr>
      <vt:lpstr>PowerPoint Presentation</vt:lpstr>
      <vt:lpstr>Reasoning</vt:lpstr>
      <vt:lpstr>Query pre-processing</vt:lpstr>
      <vt:lpstr>Reasoning</vt:lpstr>
      <vt:lpstr>Word classification</vt:lpstr>
      <vt:lpstr>Research paper ranking system architecture</vt:lpstr>
      <vt:lpstr>Semantic distance calculator</vt:lpstr>
      <vt:lpstr>Wordnet visual Graph</vt:lpstr>
      <vt:lpstr>Rita wordnet api</vt:lpstr>
      <vt:lpstr>PowerPoint Presentation</vt:lpstr>
      <vt:lpstr>System Algorithm</vt:lpstr>
      <vt:lpstr>Semantic Distance calculation</vt:lpstr>
      <vt:lpstr>Semantic distance weight</vt:lpstr>
      <vt:lpstr>Rank of the document</vt:lpstr>
      <vt:lpstr>Weight Calculator</vt:lpstr>
      <vt:lpstr>PowerPoint Presentation</vt:lpstr>
      <vt:lpstr>Experimental Setup</vt:lpstr>
      <vt:lpstr>Reasoning</vt:lpstr>
      <vt:lpstr>Parameters</vt:lpstr>
      <vt:lpstr>Precision recall calculation</vt:lpstr>
      <vt:lpstr>PowerPoint Presentation</vt:lpstr>
      <vt:lpstr>PowerPoint Presentation</vt:lpstr>
      <vt:lpstr>F-measure</vt:lpstr>
      <vt:lpstr>False positive and false negative</vt:lpstr>
      <vt:lpstr>PowerPoint Presentation</vt:lpstr>
      <vt:lpstr>PowerPoint Presentation</vt:lpstr>
      <vt:lpstr>Related work</vt:lpstr>
      <vt:lpstr>Conclusion</vt:lpstr>
    </vt:vector>
  </TitlesOfParts>
  <Company>UGA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SDPR : Research Paper Ranking using semantic relatedness</dc:title>
  <dc:creator>chinmay murugkar</dc:creator>
  <cp:lastModifiedBy>chinmay murugkar</cp:lastModifiedBy>
  <cp:revision>124</cp:revision>
  <dcterms:created xsi:type="dcterms:W3CDTF">2013-04-20T19:09:24Z</dcterms:created>
  <dcterms:modified xsi:type="dcterms:W3CDTF">2013-05-16T23:46:00Z</dcterms:modified>
</cp:coreProperties>
</file>